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 autoAdjust="0"/>
  </p:normalViewPr>
  <p:slideViewPr>
    <p:cSldViewPr>
      <p:cViewPr>
        <p:scale>
          <a:sx n="99" d="100"/>
          <a:sy n="99" d="100"/>
        </p:scale>
        <p:origin x="-546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FD4306-F23C-43B2-B4B4-98BF9EAC8A00}" type="datetimeFigureOut">
              <a:rPr lang="pt-PT" smtClean="0"/>
              <a:pPr/>
              <a:t>30/12/2012</a:t>
            </a:fld>
            <a:endParaRPr lang="pt-PT" dirty="0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3774F8-F8D7-4592-9392-2D065AF912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6000324" cy="3714776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/>
              <a:t>Sistemas Operativos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Escola Secundária Eça de Queirós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err="1" smtClean="0"/>
              <a:t>Efa</a:t>
            </a:r>
            <a:r>
              <a:rPr lang="pt-PT" dirty="0" smtClean="0"/>
              <a:t> SD / </a:t>
            </a:r>
            <a:r>
              <a:rPr lang="pt-PT" dirty="0" smtClean="0"/>
              <a:t>S1</a:t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smtClean="0"/>
              <a:t>Bruno Ponces</a:t>
            </a:r>
            <a:r>
              <a:rPr lang="pt-PT" smtClean="0"/>
              <a:t> </a:t>
            </a:r>
            <a:endParaRPr lang="pt-P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Windows Fundamentals for Legacy PCs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42873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Descrição:</a:t>
            </a:r>
          </a:p>
          <a:p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Baseado no Windows XP</a:t>
            </a:r>
          </a:p>
          <a:p>
            <a:pPr algn="ctr"/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Tem a mesma segurança e maneabilidade que o Microsoft Windows XP SP2</a:t>
            </a:r>
          </a:p>
          <a:p>
            <a:pPr algn="ctr"/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Destina-se a trabalhar com clientes da Microsoft Remote Desktop Connection ou clientes third-party</a:t>
            </a:r>
          </a:p>
          <a:p>
            <a:pPr algn="ctr"/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Através do Windows Fundamentals, a Microsoft apresenta o Windows Managed Desktop, que permite que as estações de trabalho (desktops) sejam completamente bloqueadas</a:t>
            </a:r>
            <a:endParaRPr lang="pt-PT" dirty="0"/>
          </a:p>
        </p:txBody>
      </p:sp>
      <p:pic>
        <p:nvPicPr>
          <p:cNvPr id="5" name="Imagem 4" descr="F:\Bruno Ponces\Trabalho de Sistemas Operativos\windows Fundamentals for legacy pc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4410075" cy="172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000628" y="5500702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Capa do Produto do Windows FLP</a:t>
            </a:r>
            <a:endParaRPr lang="pt-P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/>
          <a:lstStyle/>
          <a:p>
            <a:pPr algn="ctr"/>
            <a:r>
              <a:rPr lang="pt-PT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Requisitos do Windows Flp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5721" y="1428736"/>
          <a:ext cx="8501122" cy="5143535"/>
        </p:xfrm>
        <a:graphic>
          <a:graphicData uri="http://schemas.openxmlformats.org/drawingml/2006/table">
            <a:tbl>
              <a:tblPr/>
              <a:tblGrid>
                <a:gridCol w="2602844"/>
                <a:gridCol w="2978999"/>
                <a:gridCol w="2919279"/>
              </a:tblGrid>
              <a:tr h="56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Windows FLP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Mínimo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Recomendado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Processador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233 MHZ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300 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MHz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ou maior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Memória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64 MB Ram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128 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MB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RAM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ou maior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Adaptador de vídeo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(800x600)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(800x600) ou Superior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Espaço livre no HD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611 MB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1 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GB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ou mais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Drives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CD-ROM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DVD-ROM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Controles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Teclado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e 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Rato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Teclado e Rato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Outros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Placa de Som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e Rede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Placa de Som e Rede</a:t>
                      </a:r>
                      <a:endParaRPr lang="pt-PT" sz="15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065" marR="60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 e Desvantagens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428737"/>
            <a:ext cx="91440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Vantagens:</a:t>
            </a:r>
          </a:p>
          <a:p>
            <a:endParaRPr lang="pt-PT" dirty="0" smtClean="0"/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Arquitectura de componentes − permite-lhe instalar apenas aqueles componentes que os utilizadores necessitam, reduzindo o número de componentes expostos a ataques intencionais/ criminosos/ maliciosos.</a:t>
            </a:r>
          </a:p>
          <a:p>
            <a:pPr lvl="0">
              <a:buFont typeface="Wingdings" pitchFamily="2" charset="2"/>
              <a:buChar char="Ø"/>
            </a:pPr>
            <a:endParaRPr lang="pt-PT" dirty="0" smtClean="0"/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Menos sistemas operativos de estação de trabalho: Assemelha-se ao Windows XP SP2 no ponto de vista de gestão de ferramentas, pelo que os profissionais de TI já estão familiarizados com este ambiente.</a:t>
            </a:r>
          </a:p>
          <a:p>
            <a:pPr lvl="0"/>
            <a:endParaRPr lang="pt-PT" dirty="0" smtClean="0"/>
          </a:p>
          <a:p>
            <a:pPr lvl="0"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Desvantagens:</a:t>
            </a:r>
          </a:p>
          <a:p>
            <a:pPr lvl="0" algn="ctr"/>
            <a:endParaRPr lang="pt-PT" sz="41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É caro.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É propenso a acidentes e, consequentemente, instável.</a:t>
            </a:r>
          </a:p>
          <a:p>
            <a:pPr lvl="0" algn="ctr"/>
            <a:endParaRPr lang="pt-PT" sz="41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lvl="0" algn="ctr"/>
            <a:endParaRPr lang="pt-PT" sz="41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lvl="0" algn="ctr"/>
            <a:endParaRPr lang="pt-PT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endParaRPr lang="pt-PT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 caro para comprar.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Propenso a acidentes e, consequentemente, instável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 caro para comprar.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Propenso a acidentes e, consequentemente, instável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 caro para comprar.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Propenso a acidentes e, consequentemente, instável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" name="Imagem 2" descr="F:\da31c922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429256" y="1285860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Tal com vêem na imagem este é o visual do Windows FLP, e nota-se que é  perfeitamente  parecido com o Windows XP SP2 .</a:t>
            </a:r>
            <a:endParaRPr lang="pt-P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 </a:t>
            </a:r>
            <a:r>
              <a:rPr lang="pt-PT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rPr>
              <a:t>Windows Vista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41277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Descrição:</a:t>
            </a:r>
          </a:p>
          <a:p>
            <a:endParaRPr lang="pt-PT" dirty="0"/>
          </a:p>
          <a:p>
            <a:pPr marL="285750" indent="-285750" algn="ctr">
              <a:buFont typeface="Wingdings" pitchFamily="2" charset="2"/>
              <a:buChar char="q"/>
            </a:pPr>
            <a:r>
              <a:rPr lang="pt-PT" dirty="0"/>
              <a:t>conhecido pelo nome de código </a:t>
            </a:r>
            <a:r>
              <a:rPr lang="pt-PT" dirty="0" smtClean="0"/>
              <a:t>Longhorn</a:t>
            </a:r>
          </a:p>
          <a:p>
            <a:pPr algn="ctr"/>
            <a:endParaRPr lang="pt-PT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pt-PT" dirty="0"/>
              <a:t>concluído em 8 de Novembro de </a:t>
            </a:r>
            <a:r>
              <a:rPr lang="pt-PT" dirty="0" smtClean="0"/>
              <a:t>2006</a:t>
            </a:r>
          </a:p>
          <a:p>
            <a:pPr algn="ctr"/>
            <a:endParaRPr lang="pt-PT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pt-PT" dirty="0"/>
              <a:t>Foi lançado mundialmente no dia 31 de Janeiro de </a:t>
            </a:r>
            <a:r>
              <a:rPr lang="pt-PT" dirty="0" smtClean="0"/>
              <a:t>2007</a:t>
            </a:r>
          </a:p>
          <a:p>
            <a:pPr algn="ctr"/>
            <a:endParaRPr lang="pt-PT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pt-PT" dirty="0"/>
              <a:t>O lançamento do Windows Vista veio mais de cinco anos depois da introdução do seu predecessor, o Windows XP, sendo o período mais longo entre lançamentos consecutivos de versões do Microsoft Windows.</a:t>
            </a: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096"/>
            <a:ext cx="9144000" cy="203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/>
          <a:lstStyle/>
          <a:p>
            <a:pPr algn="ctr"/>
            <a:r>
              <a:rPr lang="pt-PT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Requisitos do </a:t>
            </a:r>
            <a:r>
              <a:rPr lang="pt-PT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Windows Vista 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68"/>
              </p:ext>
            </p:extLst>
          </p:nvPr>
        </p:nvGraphicFramePr>
        <p:xfrm>
          <a:off x="251519" y="1340766"/>
          <a:ext cx="8653862" cy="5328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9174"/>
                <a:gridCol w="3032639"/>
                <a:gridCol w="2972049"/>
              </a:tblGrid>
              <a:tr h="34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Windows Vista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Mínimo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Recomendado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</a:tr>
              <a:tr h="34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Processador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800 MHZ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2 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effectLst/>
                        </a:rPr>
                        <a:t>GHz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 ou maior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</a:tr>
              <a:tr h="34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Memória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512 MB Ram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1 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effectLst/>
                        </a:rPr>
                        <a:t>GB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effectLst/>
                        </a:rPr>
                        <a:t>RAM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 ou maior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</a:tr>
              <a:tr h="1190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GPU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DirectX 9 Capaz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GPU capaz DirectX 9 com Hardware Pixel Shader v2.0 e suporte Driver WDDM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</a:tr>
              <a:tr h="89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Memória do GPU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64 MB RAM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128MB de RAM ou 256MB para maiores resoluções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</a:tr>
              <a:tr h="34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Capacidade do HDD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effectLst/>
                        </a:rPr>
                        <a:t>GB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effectLst/>
                        </a:rPr>
                        <a:t>GB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</a:tr>
              <a:tr h="56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Espaço Livre do HDD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effectLst/>
                        </a:rPr>
                        <a:t>GB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effectLst/>
                        </a:rPr>
                        <a:t>GB</a:t>
                      </a: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 (Para SP1)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</a:tr>
              <a:tr h="89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Tipo De HDD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Normal, mas memória flash/disco rígido Híbrido recomendado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</a:tr>
              <a:tr h="3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kern="1800" baseline="0" dirty="0">
                          <a:solidFill>
                            <a:schemeClr val="tx1"/>
                          </a:solidFill>
                          <a:effectLst/>
                        </a:rPr>
                        <a:t>Outros Drives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effectLst/>
                        </a:rPr>
                        <a:t>DVD-ROM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u="none" strike="noStrike" kern="1800" baseline="0" dirty="0">
                          <a:solidFill>
                            <a:schemeClr val="tx1"/>
                          </a:solidFill>
                          <a:effectLst/>
                        </a:rPr>
                        <a:t>DVD-ROM</a:t>
                      </a:r>
                      <a:endParaRPr lang="pt-PT" sz="1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585" marR="66585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9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 e Desvantagens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428737"/>
            <a:ext cx="91440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Vantagens:</a:t>
            </a:r>
          </a:p>
          <a:p>
            <a:pPr marL="285750" lvl="0" indent="-285750" algn="ctr">
              <a:buFont typeface="Wingdings" pitchFamily="2" charset="2"/>
              <a:buChar char="q"/>
            </a:pPr>
            <a:r>
              <a:rPr lang="pt-PT" dirty="0"/>
              <a:t>Mecanismo de busca – É prático e eficiente. Basta digitar parte do nome de um arquivo e ver os resultados </a:t>
            </a:r>
            <a:r>
              <a:rPr lang="pt-PT" dirty="0" smtClean="0"/>
              <a:t>instantaneamente.</a:t>
            </a:r>
          </a:p>
          <a:p>
            <a:pPr marL="285750" lvl="0" indent="-285750" algn="ctr">
              <a:buFont typeface="Wingdings" pitchFamily="2" charset="2"/>
              <a:buChar char="q"/>
            </a:pPr>
            <a:r>
              <a:rPr lang="pt-PT" dirty="0" smtClean="0"/>
              <a:t>Configuração </a:t>
            </a:r>
            <a:r>
              <a:rPr lang="pt-PT" dirty="0"/>
              <a:t>de rede – A nova Central de Rede e Compartilhamento coloca as funções de networking à mão e reduz as </a:t>
            </a:r>
            <a:r>
              <a:rPr lang="pt-PT" dirty="0" err="1"/>
              <a:t>chances</a:t>
            </a:r>
            <a:r>
              <a:rPr lang="pt-PT" dirty="0"/>
              <a:t> </a:t>
            </a:r>
            <a:r>
              <a:rPr lang="pt-PT" dirty="0" smtClean="0"/>
              <a:t>do utilizador </a:t>
            </a:r>
            <a:r>
              <a:rPr lang="pt-PT" dirty="0"/>
              <a:t>ter de configurar dispositivos manualmente.</a:t>
            </a:r>
          </a:p>
          <a:p>
            <a:r>
              <a:rPr lang="pt-PT" dirty="0"/>
              <a:t> </a:t>
            </a:r>
          </a:p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Desvantagens:</a:t>
            </a:r>
          </a:p>
          <a:p>
            <a:pPr marL="285750" lvl="0" indent="-285750" algn="ctr">
              <a:buFont typeface="Wingdings" pitchFamily="2" charset="2"/>
              <a:buChar char="q"/>
            </a:pPr>
            <a:r>
              <a:rPr lang="pt-PT" dirty="0" smtClean="0"/>
              <a:t>Alguns </a:t>
            </a:r>
            <a:r>
              <a:rPr lang="pt-PT" dirty="0"/>
              <a:t>utilitários são fracos – O pior caso é o dos programas Windows Backup e Complete PC Backup. Ambos são tão limitados que muitos </a:t>
            </a:r>
            <a:r>
              <a:rPr lang="pt-PT" dirty="0" smtClean="0"/>
              <a:t>utilizador vão </a:t>
            </a:r>
            <a:r>
              <a:rPr lang="pt-PT" dirty="0"/>
              <a:t>preferir adquirir produtos específicos para backup de </a:t>
            </a:r>
            <a:r>
              <a:rPr lang="pt-PT" dirty="0" smtClean="0"/>
              <a:t>arquivos.</a:t>
            </a:r>
          </a:p>
          <a:p>
            <a:pPr marL="285750" lvl="0" indent="-285750" algn="ctr">
              <a:buFont typeface="Wingdings" pitchFamily="2" charset="2"/>
              <a:buChar char="q"/>
            </a:pPr>
            <a:r>
              <a:rPr lang="pt-PT" dirty="0" smtClean="0"/>
              <a:t>As </a:t>
            </a:r>
            <a:r>
              <a:rPr lang="pt-PT" dirty="0"/>
              <a:t>edições mais baratas são fracas – Esse é, talvez, o maior problema do Windows Vista. A Microsoft reservou muitas das novidades para as edições mais caras. A criptografia total de disco, por exemplo, só está disponível na edição Enterprise, vendida apenas a grandes empresas, e na Ultimate, que custa quase 450 euros </a:t>
            </a:r>
            <a:r>
              <a:rPr lang="pt-PT" dirty="0" smtClean="0"/>
              <a:t>aproximadamente.</a:t>
            </a:r>
            <a:endParaRPr lang="pt-PT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lvl="0" algn="ctr"/>
            <a:endParaRPr lang="pt-PT" sz="41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lvl="0" algn="ctr"/>
            <a:endParaRPr lang="pt-PT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715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00430" y="292893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Este é o visual do Windows Vista. Como podem observar um aspecto mais bonito mas ao contrário do XP muito mais pesado. 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/>
          <a:lstStyle/>
          <a:p>
            <a:pPr algn="ctr"/>
            <a:r>
              <a:rPr lang="pt-PT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Windows Home Server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" y="1142984"/>
            <a:ext cx="9144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Descrição: </a:t>
            </a:r>
          </a:p>
          <a:p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Lançado oficialmente em 7 de Novembro de 2007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O Windows Home Server foi concebido para ser uma solução para casas com vários computadores conectados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O Power Pack 1 foi lançado 20 de Julho de 2008,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O Power Pack 2 foi lançado em 24 de Março de 2009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O Power Pack 3 foi lançado 24 de Novembro, 2009. 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A próxima versão do WHS, Windows Home Server V2 é esperado para ser lançado em 2010.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4" name="fullSizedImage" descr="WindowsHomeServer1.jpg image by motaz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143380"/>
            <a:ext cx="4714875" cy="250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/>
          <a:lstStyle/>
          <a:p>
            <a:pPr algn="ctr"/>
            <a:r>
              <a:rPr lang="pt-PT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Requisitos do WHS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14282" y="1714488"/>
          <a:ext cx="8715436" cy="4857783"/>
        </p:xfrm>
        <a:graphic>
          <a:graphicData uri="http://schemas.openxmlformats.org/drawingml/2006/table">
            <a:tbl>
              <a:tblPr/>
              <a:tblGrid>
                <a:gridCol w="3273406"/>
                <a:gridCol w="2448833"/>
                <a:gridCol w="2993197"/>
              </a:tblGrid>
              <a:tr h="692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Windows Home Server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Mínimo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Recomendado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Processador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 GHz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 GHz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Memória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512 MB RAM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 Gb RAM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Disco Rígido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64 Gb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80 Gb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Drives 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Cd-rom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DVD ROM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Controles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Teclado e Rato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Teclado e Rato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Outros 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Placa de Rede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Placa de Rede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51" marR="60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Apresentação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Este Trabalho tem como objectivo falar sobre o Sistema Operativo Windows</a:t>
            </a:r>
            <a:r>
              <a:rPr lang="pt-PT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dirty="0" smtClean="0"/>
              <a:t> </a:t>
            </a:r>
          </a:p>
          <a:p>
            <a:pPr algn="ctr"/>
            <a:r>
              <a:rPr lang="pt-PT" dirty="0"/>
              <a:t>Neste </a:t>
            </a:r>
            <a:r>
              <a:rPr lang="pt-PT" dirty="0" smtClean="0"/>
              <a:t>trabalho </a:t>
            </a:r>
            <a:r>
              <a:rPr lang="pt-PT" dirty="0"/>
              <a:t>vou aprofundar um pouco mais sobre alguns sistemas operativos:</a:t>
            </a:r>
          </a:p>
          <a:p>
            <a:r>
              <a:rPr lang="pt-PT" dirty="0"/>
              <a:t> </a:t>
            </a:r>
          </a:p>
          <a:p>
            <a:pPr lvl="0" algn="ctr">
              <a:buFont typeface="Arial" pitchFamily="34" charset="0"/>
              <a:buChar char="•"/>
            </a:pPr>
            <a:r>
              <a:rPr lang="pt-PT" dirty="0"/>
              <a:t>Windows xp</a:t>
            </a:r>
          </a:p>
          <a:p>
            <a:pPr lvl="0" algn="ctr">
              <a:buFont typeface="Arial" pitchFamily="34" charset="0"/>
              <a:buChar char="•"/>
            </a:pPr>
            <a:r>
              <a:rPr lang="pt-PT" dirty="0"/>
              <a:t>Windows Fundamentals for Legacy PCs</a:t>
            </a:r>
          </a:p>
          <a:p>
            <a:pPr lvl="0" algn="ctr">
              <a:buFont typeface="Arial" pitchFamily="34" charset="0"/>
              <a:buChar char="•"/>
            </a:pPr>
            <a:r>
              <a:rPr lang="pt-PT" dirty="0"/>
              <a:t>Windows Vista</a:t>
            </a:r>
          </a:p>
          <a:p>
            <a:pPr lvl="0" algn="ctr">
              <a:buFont typeface="Arial" pitchFamily="34" charset="0"/>
              <a:buChar char="•"/>
            </a:pPr>
            <a:r>
              <a:rPr lang="pt-PT" dirty="0"/>
              <a:t>Windows Home Server</a:t>
            </a:r>
          </a:p>
          <a:p>
            <a:pPr lvl="0" algn="ctr">
              <a:buFont typeface="Arial" pitchFamily="34" charset="0"/>
              <a:buChar char="•"/>
            </a:pPr>
            <a:r>
              <a:rPr lang="pt-PT" dirty="0"/>
              <a:t>Windows Server 2008</a:t>
            </a:r>
          </a:p>
          <a:p>
            <a:pPr lvl="0" algn="ctr">
              <a:buFont typeface="Arial" pitchFamily="34" charset="0"/>
              <a:buChar char="•"/>
            </a:pPr>
            <a:r>
              <a:rPr lang="pt-PT" dirty="0"/>
              <a:t>Windows 7</a:t>
            </a:r>
          </a:p>
          <a:p>
            <a:pPr lvl="0" algn="ctr">
              <a:buFont typeface="Arial" pitchFamily="34" charset="0"/>
              <a:buChar char="•"/>
            </a:pPr>
            <a:r>
              <a:rPr lang="pt-PT" dirty="0"/>
              <a:t>Windows Preinstallation Environment (WinPE)</a:t>
            </a:r>
          </a:p>
          <a:p>
            <a:pPr algn="ctr">
              <a:buFont typeface="Arial" pitchFamily="34" charset="0"/>
              <a:buChar char="•"/>
            </a:pPr>
            <a:r>
              <a:rPr lang="pt-PT" dirty="0"/>
              <a:t>Windows </a:t>
            </a:r>
            <a:r>
              <a:rPr lang="pt-PT" dirty="0" smtClean="0"/>
              <a:t>Mobile</a:t>
            </a:r>
          </a:p>
          <a:p>
            <a:pPr algn="ctr"/>
            <a:endParaRPr lang="pt-PT" dirty="0" smtClean="0"/>
          </a:p>
          <a:p>
            <a:pPr algn="ctr"/>
            <a:endParaRPr lang="pt-PT" dirty="0"/>
          </a:p>
          <a:p>
            <a:pPr algn="ctr"/>
            <a:endParaRPr lang="pt-PT" dirty="0" smtClean="0"/>
          </a:p>
          <a:p>
            <a:pPr algn="ctr"/>
            <a:r>
              <a:rPr lang="pt-PT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Espero que gostem e vamos ao que interessa…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PT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 e Desvantagens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0" y="164305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Vantagens:</a:t>
            </a:r>
          </a:p>
          <a:p>
            <a:pPr algn="ctr">
              <a:buFont typeface="Wingdings" pitchFamily="2" charset="2"/>
              <a:buChar char="q"/>
            </a:pPr>
            <a:r>
              <a:rPr lang="pt-PT" sz="2400" dirty="0" smtClean="0"/>
              <a:t>Ajuda a gerir vários computadores e outros aparelhos electrónicos em casa e em rede</a:t>
            </a:r>
          </a:p>
          <a:p>
            <a:pPr algn="ctr">
              <a:buFont typeface="Wingdings" pitchFamily="2" charset="2"/>
              <a:buChar char="q"/>
            </a:pPr>
            <a:r>
              <a:rPr lang="pt-PT" sz="2400" dirty="0" smtClean="0"/>
              <a:t>Podemos conectar até 10 computadores em Rede Local</a:t>
            </a:r>
          </a:p>
          <a:p>
            <a:pPr algn="ctr">
              <a:buFont typeface="Wingdings" pitchFamily="2" charset="2"/>
              <a:buChar char="q"/>
            </a:pPr>
            <a:r>
              <a:rPr lang="pt-PT" sz="2400" dirty="0" smtClean="0"/>
              <a:t>Software de backup automático que faz parte do pacote</a:t>
            </a:r>
          </a:p>
          <a:p>
            <a:r>
              <a:rPr lang="pt-PT" dirty="0" smtClean="0"/>
              <a:t> </a:t>
            </a:r>
          </a:p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Desvantagens:</a:t>
            </a:r>
          </a:p>
          <a:p>
            <a:pPr lvl="0" algn="ctr">
              <a:buFont typeface="Wingdings" pitchFamily="2" charset="2"/>
              <a:buChar char="q"/>
            </a:pPr>
            <a:r>
              <a:rPr lang="pt-PT" sz="2400" dirty="0" smtClean="0"/>
              <a:t>Falta de drivers desenhados especificamente para o sistema</a:t>
            </a:r>
          </a:p>
          <a:p>
            <a:pPr lvl="0" algn="ctr">
              <a:buFont typeface="Wingdings" pitchFamily="2" charset="2"/>
              <a:buChar char="q"/>
            </a:pPr>
            <a:r>
              <a:rPr lang="pt-PT" sz="2400" dirty="0" smtClean="0"/>
              <a:t>Incompatibilidade com programas escritos exclusivamente para Windows XP. Ou seja, duas "heranças" do sistema no qual foi baseado, o Server 2003</a:t>
            </a:r>
            <a:endParaRPr lang="pt-PT" sz="24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algn="ctr"/>
            <a:endParaRPr lang="pt-PT" sz="20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" name="Imagem 2" descr="http://www.redmondpie.com/whspp1/Windows%20Home%20Server%20deskto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428860" y="1428736"/>
            <a:ext cx="4857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Como Podem Observar este e o Sistema Home Server que não tem um aspecto tão bonito como o Vista, mas, como foi concebido para servidor, não precisa de tanta extravagância.. </a:t>
            </a:r>
            <a:endParaRPr lang="pt-P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5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t-PT" sz="5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t-PT" sz="5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Windows Server 2008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92867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Descrição:</a:t>
            </a:r>
          </a:p>
          <a:p>
            <a:endParaRPr lang="pt-PT" sz="2000" dirty="0" smtClean="0"/>
          </a:p>
          <a:p>
            <a:pPr algn="ctr">
              <a:buFont typeface="Wingdings" pitchFamily="2" charset="2"/>
              <a:buChar char="q"/>
            </a:pPr>
            <a:r>
              <a:rPr lang="pt-PT" sz="2000" dirty="0" smtClean="0"/>
              <a:t>Lançado em Fevereiro de 2008</a:t>
            </a:r>
          </a:p>
          <a:p>
            <a:pPr algn="ctr">
              <a:buFont typeface="Wingdings" pitchFamily="2" charset="2"/>
              <a:buChar char="q"/>
            </a:pPr>
            <a:r>
              <a:rPr lang="pt-PT" sz="2000" dirty="0" smtClean="0"/>
              <a:t>Como o Windows Vista e Windows 7, Windows Server 2008 foi construído em Windows</a:t>
            </a:r>
            <a:r>
              <a:rPr lang="pt-PT" sz="2000" u="sng" dirty="0" smtClean="0"/>
              <a:t> </a:t>
            </a:r>
            <a:r>
              <a:rPr lang="pt-PT" sz="2000" dirty="0" smtClean="0"/>
              <a:t>NT</a:t>
            </a:r>
          </a:p>
          <a:p>
            <a:endParaRPr lang="pt-PT" sz="2000" dirty="0" smtClean="0"/>
          </a:p>
          <a:p>
            <a:r>
              <a:rPr lang="pt-PT" sz="2000" dirty="0" smtClean="0"/>
              <a:t>Service Pack 2:</a:t>
            </a:r>
          </a:p>
          <a:p>
            <a:endParaRPr lang="pt-PT" sz="2000" dirty="0" smtClean="0"/>
          </a:p>
          <a:p>
            <a:pPr algn="ctr">
              <a:buFont typeface="Wingdings" pitchFamily="2" charset="2"/>
              <a:buChar char="q"/>
            </a:pPr>
            <a:r>
              <a:rPr lang="pt-PT" sz="2000" dirty="0" smtClean="0"/>
              <a:t>Lançado em Outubro de 2008</a:t>
            </a:r>
          </a:p>
          <a:p>
            <a:pPr algn="ctr">
              <a:buFont typeface="Wingdings" pitchFamily="2" charset="2"/>
              <a:buChar char="q"/>
            </a:pPr>
            <a:r>
              <a:rPr lang="pt-PT" sz="2000" dirty="0" smtClean="0"/>
              <a:t>Contém as mesmas alterações e melhorias que o Windows Vista Service Pack 2</a:t>
            </a:r>
          </a:p>
          <a:p>
            <a:endParaRPr lang="pt-PT" sz="2000" dirty="0" smtClean="0"/>
          </a:p>
          <a:p>
            <a:r>
              <a:rPr lang="pt-PT" sz="2000" dirty="0" smtClean="0"/>
              <a:t>Windows server 2008 R2:</a:t>
            </a:r>
          </a:p>
          <a:p>
            <a:endParaRPr lang="pt-PT" sz="2000" b="1" dirty="0" smtClean="0"/>
          </a:p>
          <a:p>
            <a:pPr algn="ctr">
              <a:buFont typeface="Wingdings" pitchFamily="2" charset="2"/>
              <a:buChar char="q"/>
            </a:pPr>
            <a:r>
              <a:rPr lang="pt-PT" sz="2000" dirty="0" smtClean="0"/>
              <a:t>lançado em 22 de Outubro de 2009</a:t>
            </a:r>
          </a:p>
          <a:p>
            <a:pPr algn="ctr">
              <a:buFont typeface="Wingdings" pitchFamily="2" charset="2"/>
              <a:buChar char="q"/>
            </a:pPr>
            <a:r>
              <a:rPr lang="pt-PT" sz="2000" dirty="0" smtClean="0"/>
              <a:t>Os novos recursos incluem recursos de virtualização, novas funcionalidades do Active</a:t>
            </a:r>
          </a:p>
          <a:p>
            <a:pPr algn="ctr"/>
            <a:r>
              <a:rPr lang="pt-PT" sz="2000" dirty="0" smtClean="0"/>
              <a:t>Directory, IIS 7.5 e suporte para processadores 256</a:t>
            </a:r>
          </a:p>
          <a:p>
            <a:pPr algn="ctr">
              <a:buFont typeface="Wingdings" pitchFamily="2" charset="2"/>
              <a:buChar char="q"/>
            </a:pPr>
            <a:r>
              <a:rPr lang="pt-PT" sz="2000" dirty="0" smtClean="0"/>
              <a:t>Suporte para processadores de 32 bits ( x86) foi removido.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4282" y="928669"/>
          <a:ext cx="8501090" cy="5541071"/>
        </p:xfrm>
        <a:graphic>
          <a:graphicData uri="http://schemas.openxmlformats.org/drawingml/2006/table">
            <a:tbl>
              <a:tblPr/>
              <a:tblGrid>
                <a:gridCol w="1560800"/>
                <a:gridCol w="1283666"/>
                <a:gridCol w="2217084"/>
                <a:gridCol w="1591404"/>
                <a:gridCol w="1848136"/>
              </a:tblGrid>
              <a:tr h="943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Windows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Mínima para o Windows Server 2008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Recomendado para o Windows Server 2008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Mínima para o Windows Server 2008 R2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Recomendado para o Windows Server 2008 R2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Processador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 </a:t>
                      </a: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GHz</a:t>
                      </a: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( </a:t>
                      </a: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x86</a:t>
                      </a: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) ou 1.4 GHz ( </a:t>
                      </a: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x64</a:t>
                      </a: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) ou Intel Itanium2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 GHz ou mais rápido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1.4 GHz (x64) ou processador Intel Itanium 2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80" kern="18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Memória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512 </a:t>
                      </a: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MB</a:t>
                      </a: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de RAM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 GB de RAM ou superiorMaximum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512 MB de RAM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Máxima: 8 GB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Adaptador de vídeo e monitor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Super VGA</a:t>
                      </a: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(800 x 600)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Super VGA (800 x 600) ou resolução superior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Super VGA</a:t>
                      </a: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(800 x 600)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Super VGA (800 x 600) ou resolução superior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Unidade de disco rígido espaço livre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10 </a:t>
                      </a: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GB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40 GB ou superior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32 GB ou maior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80" kern="18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Drives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DVD-ROM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77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Devices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Super VGA (800 x 600) ou monitor de alta resolução, </a:t>
                      </a: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teclado</a:t>
                      </a:r>
                      <a:r>
                        <a:rPr lang="pt-PT" sz="148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e </a:t>
                      </a:r>
                      <a:r>
                        <a:rPr lang="pt-PT" sz="148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rato</a:t>
                      </a:r>
                      <a:endParaRPr lang="pt-PT" sz="148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82" marR="3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12144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Requisitos do W.s.</a:t>
            </a:r>
            <a:r>
              <a:rPr kumimoji="0" lang="pt-PT" sz="4400" b="1" i="0" u="none" strike="noStrike" kern="1200" cap="all" spc="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2008</a:t>
            </a:r>
            <a:endParaRPr kumimoji="0" lang="pt-PT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Vantagens e Desvantagens</a:t>
            </a:r>
            <a:endParaRPr kumimoji="0" lang="pt-PT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135729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Vantagens:</a:t>
            </a:r>
          </a:p>
          <a:p>
            <a:pPr lvl="0" algn="ctr">
              <a:buFont typeface="Wingdings" pitchFamily="2" charset="2"/>
              <a:buChar char="q"/>
            </a:pPr>
            <a:r>
              <a:rPr lang="pt-PT" sz="2400" dirty="0" smtClean="0"/>
              <a:t>Protecção contra o software malicioso através do Controle de Conta de Utilizador, com uma nova arquitectura de autenticação.</a:t>
            </a:r>
          </a:p>
          <a:p>
            <a:pPr lvl="0" algn="ctr">
              <a:buFont typeface="Wingdings" pitchFamily="2" charset="2"/>
              <a:buChar char="q"/>
            </a:pPr>
            <a:r>
              <a:rPr lang="pt-PT" sz="2400" dirty="0" smtClean="0"/>
              <a:t>  Maior controle sobre as configurações de utilizador com a Directiva de Grupo Expandida.</a:t>
            </a:r>
          </a:p>
          <a:p>
            <a:pPr algn="ctr">
              <a:buFont typeface="Wingdings" pitchFamily="2" charset="2"/>
              <a:buChar char="q"/>
            </a:pPr>
            <a:endParaRPr lang="pt-PT" dirty="0" smtClean="0"/>
          </a:p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Desvantagens:</a:t>
            </a:r>
          </a:p>
          <a:p>
            <a:pPr lvl="0" algn="ctr">
              <a:buFont typeface="Wingdings" pitchFamily="2" charset="2"/>
              <a:buChar char="q"/>
            </a:pPr>
            <a:r>
              <a:rPr lang="pt-PT" sz="2400" dirty="0" smtClean="0"/>
              <a:t>A única desvantagem prende-se com o facto de não ser possível instalar algumas das mais conhecidas aplicações e jogos por aí disponíveis. Digo instalar porque, muitas vezes, em casos como o Nokia PC Suite ou o AVG Free, é o próprio </a:t>
            </a:r>
            <a:r>
              <a:rPr lang="pt-PT" sz="2400" i="1" dirty="0" smtClean="0"/>
              <a:t>setup</a:t>
            </a:r>
            <a:r>
              <a:rPr lang="pt-PT" sz="2400" dirty="0" smtClean="0"/>
              <a:t> que proíbe a instalação neste Sistema Operativo</a:t>
            </a:r>
            <a:endParaRPr lang="pt-PT" sz="24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algn="ctr"/>
            <a:endParaRPr lang="pt-PT" sz="20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" name="Imagem 2" descr="http://www.tudofull.com/imagens/img1wsv2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57158" y="1214422"/>
            <a:ext cx="442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E aqui está mais uma fotografia de um Sistema Operativo, neste caso o Windows Server 2008… Sobre ele há pouco a dizer, e um sistema que é mais utilizado em empresas do que casas domésticas.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>
            <a:noAutofit/>
          </a:bodyPr>
          <a:lstStyle/>
          <a:p>
            <a:pPr algn="ctr"/>
            <a:r>
              <a:rPr lang="pt-PT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t-PT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t-PT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Windows Seven (7)</a:t>
            </a:r>
            <a:br>
              <a:rPr lang="pt-PT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pt-PT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164305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Descrição:</a:t>
            </a:r>
          </a:p>
          <a:p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É a mais recente versão do Microsoft Windows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Lançado para empresas no dia 22 de Julho de 2009 e para particulares no dia 23.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Menos de 3 anos depois do lançamento de seu predecessor, Windows Vista.</a:t>
            </a:r>
          </a:p>
        </p:txBody>
      </p:sp>
      <p:pic>
        <p:nvPicPr>
          <p:cNvPr id="4" name="Imagem 3" descr="http://www.masterprodutos.com.br/loja/imagenswin7/windows7activatorvw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14752"/>
            <a:ext cx="405765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929190" y="450057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Aqui Está a Capa do Windows 7, quando saiu para o mercado quando ainda era conhecido por RTM 7600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/>
          <a:lstStyle/>
          <a:p>
            <a:pPr algn="ctr"/>
            <a:r>
              <a:rPr lang="pt-PT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Requisitos do Windows 7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5720" y="1214422"/>
          <a:ext cx="8643998" cy="5357849"/>
        </p:xfrm>
        <a:graphic>
          <a:graphicData uri="http://schemas.openxmlformats.org/drawingml/2006/table">
            <a:tbl>
              <a:tblPr/>
              <a:tblGrid>
                <a:gridCol w="2665810"/>
                <a:gridCol w="3002925"/>
                <a:gridCol w="2975263"/>
              </a:tblGrid>
              <a:tr h="488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Windows 7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X86 (32 bits)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X64 (64 bits)</a:t>
                      </a:r>
                      <a:endParaRPr lang="pt-PT" sz="1490" baseline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Processador</a:t>
                      </a:r>
                      <a:endParaRPr lang="pt-PT" sz="1490" baseline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 GHz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109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Memória</a:t>
                      </a:r>
                      <a:endParaRPr lang="pt-PT" sz="1490" baseline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 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GB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de RAM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GB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de RAM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Placa Gráfica</a:t>
                      </a:r>
                      <a:endParaRPr lang="pt-PT" sz="1490" baseline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Suporte para o dispositivo de gráficos 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DirectX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9 com 128 MB de memória gráfica (para </a:t>
                      </a:r>
                      <a:r>
                        <a:rPr kumimoji="0"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Aero Glass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08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Espaço Livre no HD</a:t>
                      </a:r>
                      <a:endParaRPr lang="pt-PT" sz="1490" baseline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18 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GB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de espaço em disco disponível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20 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GB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de espaço em disco disponível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Unidade Óptica</a:t>
                      </a:r>
                      <a:endParaRPr lang="pt-PT" sz="1490" baseline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Unidade de DVD (apenas para instalar a partir de uma </a:t>
                      </a:r>
                      <a:r>
                        <a:rPr lang="pt-PT" sz="1490" kern="18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média 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de DVD/CD) ou entrada USB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760" marR="6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Vantagens e Desvantagens</a:t>
            </a:r>
            <a:endParaRPr kumimoji="0" lang="pt-PT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172084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Vantagens:</a:t>
            </a:r>
          </a:p>
          <a:p>
            <a:pPr lvl="0" algn="ctr">
              <a:buFont typeface="Wingdings" pitchFamily="2" charset="2"/>
              <a:buChar char="q"/>
            </a:pPr>
            <a:r>
              <a:rPr lang="pt-PT" dirty="0" smtClean="0"/>
              <a:t>O efeito psicológico da aparência conta muito e nesse ponto que sito o Windows 7</a:t>
            </a:r>
          </a:p>
          <a:p>
            <a:pPr lvl="0" algn="ctr">
              <a:buFont typeface="Wingdings" pitchFamily="2" charset="2"/>
              <a:buChar char="q"/>
            </a:pPr>
            <a:r>
              <a:rPr lang="pt-PT" dirty="0" smtClean="0"/>
              <a:t>  As antigas versões do Windows davam dores de cabeça aos utilizadores mais desorganizados.</a:t>
            </a:r>
          </a:p>
          <a:p>
            <a:pPr lvl="0" algn="ctr">
              <a:buFont typeface="Wingdings" pitchFamily="2" charset="2"/>
              <a:buChar char="q"/>
            </a:pPr>
            <a:r>
              <a:rPr lang="pt-PT" dirty="0" smtClean="0"/>
              <a:t>Os alertas de segurança não são tão chatos quanto no Vista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O Windows 7 é bem menos invasivo nos avisos de segurança e o utilizador pode desligar notificações sem perder toda a protecção contra ameaças ao sistema.</a:t>
            </a:r>
          </a:p>
          <a:p>
            <a:pPr algn="ctr">
              <a:buFont typeface="Wingdings" pitchFamily="2" charset="2"/>
              <a:buChar char="q"/>
            </a:pPr>
            <a:endParaRPr lang="pt-PT" dirty="0" smtClean="0"/>
          </a:p>
          <a:p>
            <a:pPr algn="ctr"/>
            <a:r>
              <a:rPr lang="pt-PT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Desvantagens: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Ainda é difícil encontrar a melhor versão do sistema para cada necessidade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Quando o Windows Vista foi lançado, uma das maiores reclamações dos utilizadores era o número enorme de versões que ele tinha, das básicas às mais avançadas. Com o Windows 7, a situação não foi simplificada. Há uma versão para computador portátil de baixo custo (netbook), duas versões domésticas, uma profissional, uma corporativa e a versão Ultimate. Difícil escolha.</a:t>
            </a:r>
          </a:p>
          <a:p>
            <a:pPr algn="ctr"/>
            <a:endParaRPr lang="pt-PT" sz="36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 descr="http://designrdm.files.wordpress.com/2009/03/windows-7-build-7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28662" y="1000108"/>
            <a:ext cx="58578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Atenção: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Utilizadores do XP terão de reaprender tudo.</a:t>
            </a:r>
            <a:b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os utilizadores do XP, o Windows 7 representa uma mudança radical de interface. Além do visual, alguns dispositivos mudaram de local e podem ser difíceis de encontrar.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592933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Na minha opinião um dos melhores Sistemas lançado pela Microsoft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</p:spPr>
        <p:txBody>
          <a:bodyPr>
            <a:norm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Primeiro que tudo o que é um Sistema Operativo ?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285992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Um Sistema Operativo é um conjunto de programas fundamentais que permitem que o computador funcione e comunique com o </a:t>
            </a:r>
            <a:r>
              <a:rPr lang="pt-PT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exterior.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Um </a:t>
            </a:r>
            <a:r>
              <a:rPr lang="pt-PT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Sistema Operativo pode ser visto como um programa de grande complexidade que é responsável por todo o funcionamento de uma máquina desde o software a todo o hardware instalado na máquina</a:t>
            </a:r>
            <a:r>
              <a:rPr lang="pt-PT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Existem vários sistemas </a:t>
            </a:r>
            <a:r>
              <a:rPr lang="pt-PT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operativos, </a:t>
            </a:r>
            <a:r>
              <a:rPr lang="pt-PT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entre eles, os mais utilizados no dia-a-dia, normalmente em computadores domésticos, são o Windows, o Linux e Mac.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141732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Windows </a:t>
            </a:r>
            <a:r>
              <a:rPr kumimoji="0" lang="pt-PT" sz="4600" b="1" i="0" u="none" strike="noStrike" kern="1200" cap="all" spc="0" normalizeH="0" baseline="0" noProof="0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</a:t>
            </a:r>
            <a:r>
              <a:rPr kumimoji="0" lang="pt-P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pt-P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4600" b="1" i="0" u="none" strike="noStrike" kern="1200" cap="all" spc="0" normalizeH="0" baseline="0" noProof="0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164305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Descrição:</a:t>
            </a:r>
          </a:p>
          <a:p>
            <a:endParaRPr lang="pt-PT" dirty="0" smtClean="0"/>
          </a:p>
          <a:p>
            <a:pPr algn="ctr"/>
            <a:r>
              <a:rPr lang="pt-PT" sz="2400" dirty="0" smtClean="0"/>
              <a:t>Windows Preinstallation Environment é uma versão leve do Windows XP, Windows Server 2003, Windows Vista, Windows 7 ou Windows Server 2008 R2 que é usado para a implantação de estações de trabalho e servidores</a:t>
            </a:r>
          </a:p>
          <a:p>
            <a:pPr algn="ctr"/>
            <a:endParaRPr lang="pt-PT" dirty="0" smtClean="0"/>
          </a:p>
          <a:p>
            <a:r>
              <a:rPr lang="pt-PT" dirty="0" smtClean="0"/>
              <a:t>Requisitos do Sistema:</a:t>
            </a:r>
          </a:p>
          <a:p>
            <a:pPr algn="ctr"/>
            <a:endParaRPr lang="pt-PT" dirty="0" smtClean="0"/>
          </a:p>
          <a:p>
            <a:pPr algn="ctr"/>
            <a:r>
              <a:rPr lang="pt-PT" sz="2400" dirty="0" smtClean="0"/>
              <a:t>Tudo depende da versão de Windows PE que vai instalar. Mas não foge muito á regra dos requisitos apresentados acima.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Vantagens e Desvantagens</a:t>
            </a:r>
            <a:endParaRPr kumimoji="0" lang="pt-PT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128586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Vantagens: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Capacidade Driver (capaz de criar um disco de inicialização único e universal que contém todas as NIC necessárias e drivers de dispositivo de armazenamento).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SATA e auxiliar o reconhecimento da unidade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Potencialmente mais rápidas taxas de transferência (isto é, depende da capacidade de rede e configuração).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Maior compatibilidade com hardware mais recente</a:t>
            </a:r>
          </a:p>
          <a:p>
            <a:pPr algn="ctr"/>
            <a:endParaRPr lang="pt-PT" dirty="0" smtClean="0"/>
          </a:p>
          <a:p>
            <a:r>
              <a:rPr lang="pt-PT" dirty="0" smtClean="0"/>
              <a:t> </a:t>
            </a:r>
          </a:p>
          <a:p>
            <a:pPr algn="ctr"/>
            <a:r>
              <a:rPr lang="pt-PT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Desvantagens:</a:t>
            </a:r>
          </a:p>
          <a:p>
            <a:pPr lvl="0" algn="ctr">
              <a:buFont typeface="Wingdings" pitchFamily="2" charset="2"/>
              <a:buChar char="q"/>
            </a:pPr>
            <a:r>
              <a:rPr lang="pt-PT" dirty="0" smtClean="0"/>
              <a:t>Carrega lentamente no ambiente pré-sistema operacional.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Tempo mais lento compilação do driver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Requer driver de dispositivo de armazenamento</a:t>
            </a:r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Driver de banco de dados pode tornar-se corrompido durante a compilação do driver.</a:t>
            </a:r>
          </a:p>
          <a:p>
            <a:r>
              <a:rPr lang="pt-PT" dirty="0" smtClean="0"/>
              <a:t> </a:t>
            </a:r>
          </a:p>
          <a:p>
            <a:pPr algn="ctr">
              <a:buFont typeface="Wingdings" pitchFamily="2" charset="2"/>
              <a:buChar char="q"/>
            </a:pPr>
            <a:endParaRPr lang="pt-PT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main_image" descr="click to zo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643438" y="5143512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Este e o visual do Windows PE.</a:t>
            </a:r>
          </a:p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4286248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Windows PE permite testar e distribuir imagens rapidamente em um ambiente Windows sem os problemas e gasto de tempo do MS-DOS Windows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141732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Windows MOBILE </a:t>
            </a:r>
            <a:br>
              <a:rPr kumimoji="0" lang="pt-P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4600" b="1" i="0" u="none" strike="noStrike" kern="1200" cap="all" spc="0" normalizeH="0" baseline="0" noProof="0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13572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Descrição:</a:t>
            </a:r>
          </a:p>
          <a:p>
            <a:endParaRPr lang="pt-PT" dirty="0" smtClean="0"/>
          </a:p>
          <a:p>
            <a:pPr algn="ctr"/>
            <a:r>
              <a:rPr lang="pt-PT" dirty="0" smtClean="0"/>
              <a:t>O Windows Mobile é um sistema operativo compacto, desenvolvido para rodar em dispositivos móveis como PocketPC, Smartphones e Aparelhos de multimédia em geral. 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928935"/>
            <a:ext cx="9144000" cy="465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dirty="0" smtClean="0"/>
              <a:t>Versões do Windows Mobile: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 smtClean="0" bmk="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PT" dirty="0" smtClean="0"/>
              <a:t>PocketPC 2002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PT" dirty="0" smtClean="0"/>
              <a:t>Windows Mobile 2003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PT" dirty="0" smtClean="0"/>
              <a:t>Windows Mobile 5.0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PT" dirty="0" smtClean="0"/>
              <a:t>Windows Mobile 6.0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PT" dirty="0" smtClean="0"/>
              <a:t>Windows Mobile 7.0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b="1" i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dirty="0" smtClean="0" bmk="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baseline="0" dirty="0" smtClean="0" bmk="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</a:rPr>
              <a:t>Requisitos do W. Mobile</a:t>
            </a:r>
            <a:endParaRPr lang="pt-PT" sz="4800" dirty="0">
              <a:latin typeface="+mj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4281" y="1000108"/>
          <a:ext cx="8715438" cy="5658035"/>
        </p:xfrm>
        <a:graphic>
          <a:graphicData uri="http://schemas.openxmlformats.org/drawingml/2006/table">
            <a:tbl>
              <a:tblPr/>
              <a:tblGrid>
                <a:gridCol w="2180602"/>
                <a:gridCol w="1143465"/>
                <a:gridCol w="1704740"/>
                <a:gridCol w="1704740"/>
                <a:gridCol w="1267510"/>
                <a:gridCol w="714381"/>
              </a:tblGrid>
              <a:tr h="2807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310" baseline="0" dirty="0">
                          <a:latin typeface="Arial"/>
                          <a:ea typeface="Calibri"/>
                          <a:cs typeface="Arial"/>
                        </a:rPr>
                        <a:t>Sistema operacional de dispositivo móvel</a:t>
                      </a:r>
                      <a:endParaRPr lang="pt-PT" sz="1310" baseline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 dirty="0">
                          <a:latin typeface="Arial"/>
                          <a:ea typeface="Times New Roman"/>
                          <a:cs typeface="Arial"/>
                        </a:rPr>
                        <a:t>Pacote de Instalação</a:t>
                      </a:r>
                      <a:endParaRPr lang="pt-PT" sz="1310" baseline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Edição Padrão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 dirty="0">
                          <a:latin typeface="Arial"/>
                          <a:ea typeface="Calibri"/>
                          <a:cs typeface="Arial"/>
                        </a:rPr>
                        <a:t>Edição Avançada</a:t>
                      </a:r>
                      <a:endParaRPr lang="pt-PT" sz="1310" baseline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66392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 dirty="0">
                          <a:latin typeface="Arial"/>
                          <a:ea typeface="Times New Roman"/>
                          <a:cs typeface="Arial"/>
                        </a:rPr>
                        <a:t>Memória</a:t>
                      </a:r>
                      <a:endParaRPr lang="pt-PT" sz="1310" baseline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 dirty="0">
                          <a:latin typeface="Arial"/>
                          <a:ea typeface="Times New Roman"/>
                          <a:cs typeface="Arial"/>
                        </a:rPr>
                        <a:t>Armazenamento</a:t>
                      </a:r>
                      <a:endParaRPr lang="pt-PT" sz="1310" baseline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 dirty="0">
                          <a:latin typeface="Arial"/>
                          <a:ea typeface="Times New Roman"/>
                          <a:cs typeface="Arial"/>
                        </a:rPr>
                        <a:t>Memória</a:t>
                      </a:r>
                      <a:endParaRPr lang="pt-PT" sz="1310" baseline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 dirty="0">
                          <a:latin typeface="Arial"/>
                          <a:ea typeface="Times New Roman"/>
                          <a:cs typeface="Arial"/>
                        </a:rPr>
                        <a:t>Armazenamento</a:t>
                      </a:r>
                      <a:endParaRPr lang="pt-PT" sz="1310" baseline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10" baseline="0">
                          <a:latin typeface="Arial"/>
                          <a:ea typeface="Calibri"/>
                          <a:cs typeface="Arial"/>
                        </a:rPr>
                        <a:t>Microsoft Windows Mobile</a:t>
                      </a:r>
                      <a:br>
                        <a:rPr lang="en-US" sz="1310" baseline="0">
                          <a:latin typeface="Arial"/>
                          <a:ea typeface="Calibri"/>
                          <a:cs typeface="Arial"/>
                        </a:rPr>
                      </a:br>
                      <a:r>
                        <a:rPr lang="en-US" sz="1310" baseline="0">
                          <a:latin typeface="Arial"/>
                          <a:ea typeface="Calibri"/>
                          <a:cs typeface="Arial"/>
                        </a:rPr>
                        <a:t>- 5.0 Pocket/Pocket Phone</a:t>
                      </a:r>
                      <a:br>
                        <a:rPr lang="en-US" sz="1310" baseline="0">
                          <a:latin typeface="Arial"/>
                          <a:ea typeface="Calibri"/>
                          <a:cs typeface="Arial"/>
                        </a:rPr>
                      </a:br>
                      <a:r>
                        <a:rPr lang="en-US" sz="1310" baseline="0">
                          <a:latin typeface="Arial"/>
                          <a:ea typeface="Calibri"/>
                          <a:cs typeface="Arial"/>
                        </a:rPr>
                        <a:t>- 6.0 Classic / Professional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2.4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1.7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5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2.2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 dirty="0">
                          <a:latin typeface="Arial"/>
                          <a:ea typeface="Times New Roman"/>
                          <a:cs typeface="Arial"/>
                        </a:rPr>
                        <a:t>9 MB</a:t>
                      </a:r>
                      <a:endParaRPr lang="pt-PT" sz="1310" baseline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10" baseline="0">
                          <a:latin typeface="Arial"/>
                          <a:ea typeface="Times New Roman"/>
                          <a:cs typeface="Arial"/>
                        </a:rPr>
                        <a:t>Microsoft Windows Mobile</a:t>
                      </a:r>
                      <a:br>
                        <a:rPr lang="en-US" sz="1310" baseline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310" baseline="0">
                          <a:latin typeface="Arial"/>
                          <a:ea typeface="Times New Roman"/>
                          <a:cs typeface="Arial"/>
                        </a:rPr>
                        <a:t>- 5.0 Smartphone </a:t>
                      </a:r>
                      <a:br>
                        <a:rPr lang="en-US" sz="1310" baseline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310" baseline="0">
                          <a:latin typeface="Arial"/>
                          <a:ea typeface="Times New Roman"/>
                          <a:cs typeface="Arial"/>
                        </a:rPr>
                        <a:t>- 6.0 Standard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2.5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2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5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3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 dirty="0">
                          <a:latin typeface="Arial"/>
                          <a:ea typeface="Times New Roman"/>
                          <a:cs typeface="Arial"/>
                        </a:rPr>
                        <a:t>10 MB</a:t>
                      </a:r>
                      <a:endParaRPr lang="pt-PT" sz="1310" baseline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Symbian™ 9.1 / S60 Terceira Edição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310" baseline="0">
                          <a:latin typeface="Arial"/>
                          <a:ea typeface="Calibri"/>
                          <a:cs typeface="Arial"/>
                        </a:rPr>
                        <a:t>1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2.6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310" baseline="0">
                          <a:latin typeface="Arial"/>
                          <a:ea typeface="Times New Roman"/>
                          <a:cs typeface="Arial"/>
                        </a:rPr>
                        <a:t>1 MB</a:t>
                      </a:r>
                      <a:endParaRPr lang="pt-PT" sz="1310" baseline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1310" baseline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1310" baseline="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2493" marR="52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 descr="http://eideguimaraes.files.wordpress.com/2009/05/windowsmobile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Este e o visual do Windows Mobile sobre ele há pouco a dizer só mesmo testando um aparelho que tenha o Windows para ver como funciona.</a:t>
            </a: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>
            <a:norm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Estimativa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500174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Isto só para terem um noção </a:t>
            </a:r>
          </a:p>
        </p:txBody>
      </p:sp>
      <p:pic>
        <p:nvPicPr>
          <p:cNvPr id="4" name="Imagem 3" descr="E:\Bruno Ponces\Trabalho de Sistemas Operativos\Estimativ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5525"/>
            <a:ext cx="9144000" cy="37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0007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Ilustração </a:t>
            </a:r>
            <a:r>
              <a:rPr lang="pt-PT" dirty="0"/>
              <a:t>1 - Estimativa dos sistemas operativos mais utilizados em 2008</a:t>
            </a:r>
            <a:endParaRPr lang="pt-PT" b="1" dirty="0"/>
          </a:p>
          <a:p>
            <a:endParaRPr lang="pt-P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</p:spPr>
        <p:txBody>
          <a:bodyPr>
            <a:no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Windows Xp</a:t>
            </a:r>
            <a:b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pt-PT" sz="41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14298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Descrição:</a:t>
            </a:r>
          </a:p>
          <a:p>
            <a:endParaRPr lang="pt-PT" dirty="0" smtClean="0"/>
          </a:p>
          <a:p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 Produzido pela Microsoft</a:t>
            </a:r>
          </a:p>
          <a:p>
            <a:pPr algn="ctr"/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Sucessor do Windows 2000 e ME</a:t>
            </a:r>
          </a:p>
          <a:p>
            <a:pPr algn="ctr">
              <a:buFont typeface="Wingdings" pitchFamily="2" charset="2"/>
              <a:buChar char="q"/>
            </a:pPr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Lançado </a:t>
            </a:r>
            <a:r>
              <a:rPr lang="pt-PT" dirty="0"/>
              <a:t>no dia </a:t>
            </a:r>
            <a:r>
              <a:rPr lang="pt-PT" dirty="0" smtClean="0"/>
              <a:t>26 de Outubro de 2001</a:t>
            </a:r>
          </a:p>
          <a:p>
            <a:pPr algn="ctr"/>
            <a:endParaRPr lang="pt-PT" dirty="0" smtClean="0"/>
          </a:p>
          <a:p>
            <a:pPr algn="ctr">
              <a:buFont typeface="Wingdings" pitchFamily="2" charset="2"/>
              <a:buChar char="q"/>
            </a:pPr>
            <a:r>
              <a:rPr lang="pt-PT" dirty="0" smtClean="0"/>
              <a:t> </a:t>
            </a:r>
            <a:r>
              <a:rPr lang="pt-PT" dirty="0"/>
              <a:t>E</a:t>
            </a:r>
            <a:r>
              <a:rPr lang="pt-PT" dirty="0" smtClean="0"/>
              <a:t>m Janeiro de 2006 já estava em uso 400 </a:t>
            </a:r>
            <a:r>
              <a:rPr lang="pt-PT" dirty="0"/>
              <a:t>milhões de </a:t>
            </a:r>
            <a:r>
              <a:rPr lang="pt-PT" dirty="0" smtClean="0"/>
              <a:t>cópias</a:t>
            </a:r>
          </a:p>
          <a:p>
            <a:endParaRPr lang="pt-PT" dirty="0"/>
          </a:p>
          <a:p>
            <a:endParaRPr lang="pt-PT" dirty="0" smtClean="0"/>
          </a:p>
          <a:p>
            <a:pPr>
              <a:buFont typeface="Wingdings" pitchFamily="2" charset="2"/>
              <a:buChar char="q"/>
            </a:pPr>
            <a:endParaRPr lang="pt-PT" dirty="0" smtClean="0"/>
          </a:p>
          <a:p>
            <a:pPr>
              <a:buFont typeface="Wingdings" pitchFamily="2" charset="2"/>
              <a:buChar char="q"/>
            </a:pPr>
            <a:endParaRPr lang="pt-PT" dirty="0"/>
          </a:p>
        </p:txBody>
      </p:sp>
      <p:pic>
        <p:nvPicPr>
          <p:cNvPr id="4" name="Imagem 3" descr="http://umbyte.com/images/imagem_windows_xp_sp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Service Packs do Xp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142985"/>
            <a:ext cx="50851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Service Pack 1:</a:t>
            </a:r>
          </a:p>
          <a:p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/>
              <a:t>lançado </a:t>
            </a:r>
            <a:r>
              <a:rPr lang="pt-PT" dirty="0" smtClean="0"/>
              <a:t>em Setembro </a:t>
            </a:r>
            <a:r>
              <a:rPr lang="pt-PT" dirty="0"/>
              <a:t>de </a:t>
            </a:r>
            <a:r>
              <a:rPr lang="pt-PT" dirty="0" smtClean="0"/>
              <a:t>2002</a:t>
            </a:r>
          </a:p>
          <a:p>
            <a:pPr>
              <a:buFont typeface="Wingdings" pitchFamily="2" charset="2"/>
              <a:buChar char="ü"/>
            </a:pPr>
            <a:r>
              <a:rPr lang="pt-PT" dirty="0"/>
              <a:t>suporte a USB </a:t>
            </a:r>
            <a:r>
              <a:rPr lang="pt-PT" dirty="0" smtClean="0"/>
              <a:t>2.0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definições de </a:t>
            </a:r>
            <a:r>
              <a:rPr lang="pt-PT" dirty="0"/>
              <a:t>Acesso e Padrões do </a:t>
            </a:r>
            <a:r>
              <a:rPr lang="pt-PT" dirty="0" smtClean="0"/>
              <a:t>Programa</a:t>
            </a:r>
          </a:p>
          <a:p>
            <a:pPr>
              <a:buFont typeface="Wingdings" pitchFamily="2" charset="2"/>
              <a:buChar char="ü"/>
            </a:pPr>
            <a:r>
              <a:rPr lang="pt-PT" dirty="0"/>
              <a:t>acabou </a:t>
            </a:r>
            <a:r>
              <a:rPr lang="pt-PT" dirty="0" smtClean="0"/>
              <a:t>em </a:t>
            </a:r>
            <a:r>
              <a:rPr lang="pt-PT" dirty="0"/>
              <a:t>Outubro de </a:t>
            </a:r>
            <a:r>
              <a:rPr lang="pt-PT" dirty="0" smtClean="0"/>
              <a:t>2006</a:t>
            </a:r>
          </a:p>
          <a:p>
            <a:pPr>
              <a:buFont typeface="Wingdings" pitchFamily="2" charset="2"/>
              <a:buChar char="ü"/>
            </a:pPr>
            <a:endParaRPr lang="pt-PT" dirty="0"/>
          </a:p>
          <a:p>
            <a:r>
              <a:rPr lang="pt-PT" dirty="0" smtClean="0"/>
              <a:t>Service Pack 2:</a:t>
            </a:r>
          </a:p>
          <a:p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/>
              <a:t>lançado </a:t>
            </a:r>
            <a:r>
              <a:rPr lang="pt-PT" dirty="0" smtClean="0"/>
              <a:t>em Agosto</a:t>
            </a:r>
            <a:r>
              <a:rPr lang="pt-PT" dirty="0"/>
              <a:t> </a:t>
            </a:r>
            <a:r>
              <a:rPr lang="pt-PT" dirty="0" smtClean="0"/>
              <a:t>de 2004</a:t>
            </a:r>
          </a:p>
          <a:p>
            <a:pPr>
              <a:buFont typeface="Wingdings" pitchFamily="2" charset="2"/>
              <a:buChar char="ü"/>
            </a:pPr>
            <a:r>
              <a:rPr lang="pt-PT" dirty="0"/>
              <a:t>instalação de um </a:t>
            </a:r>
            <a:r>
              <a:rPr lang="pt-PT" dirty="0" smtClean="0"/>
              <a:t>firewall</a:t>
            </a:r>
          </a:p>
          <a:p>
            <a:pPr>
              <a:buFont typeface="Wingdings" pitchFamily="2" charset="2"/>
              <a:buChar char="ü"/>
            </a:pPr>
            <a:r>
              <a:rPr lang="pt-PT" dirty="0"/>
              <a:t>suporte à rede </a:t>
            </a:r>
            <a:r>
              <a:rPr lang="pt-PT" dirty="0" smtClean="0"/>
              <a:t>Hi-fi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acabou em Julho</a:t>
            </a:r>
            <a:r>
              <a:rPr lang="pt-PT" dirty="0"/>
              <a:t> </a:t>
            </a:r>
            <a:r>
              <a:rPr lang="pt-PT" dirty="0" smtClean="0"/>
              <a:t>de 2010</a:t>
            </a:r>
          </a:p>
          <a:p>
            <a:pPr>
              <a:buFont typeface="Wingdings" pitchFamily="2" charset="2"/>
              <a:buChar char="ü"/>
            </a:pPr>
            <a:endParaRPr lang="pt-PT" dirty="0"/>
          </a:p>
          <a:p>
            <a:r>
              <a:rPr lang="pt-PT" dirty="0" smtClean="0"/>
              <a:t>Service pack 3:</a:t>
            </a:r>
          </a:p>
          <a:p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lançado em Março </a:t>
            </a:r>
            <a:r>
              <a:rPr lang="pt-PT" dirty="0"/>
              <a:t>de </a:t>
            </a:r>
            <a:r>
              <a:rPr lang="pt-PT" dirty="0" smtClean="0"/>
              <a:t>2007</a:t>
            </a:r>
          </a:p>
          <a:p>
            <a:pPr>
              <a:buFont typeface="Wingdings" pitchFamily="2" charset="2"/>
              <a:buChar char="ü"/>
            </a:pPr>
            <a:r>
              <a:rPr lang="pt-PT" dirty="0"/>
              <a:t>113 actualizações de </a:t>
            </a:r>
            <a:r>
              <a:rPr lang="pt-PT" dirty="0" smtClean="0"/>
              <a:t>segurança</a:t>
            </a:r>
          </a:p>
          <a:p>
            <a:pPr>
              <a:buFont typeface="Wingdings" pitchFamily="2" charset="2"/>
              <a:buChar char="ü"/>
            </a:pPr>
            <a:r>
              <a:rPr lang="pt-PT" dirty="0"/>
              <a:t>958 </a:t>
            </a:r>
            <a:r>
              <a:rPr lang="pt-PT" dirty="0" smtClean="0"/>
              <a:t>correcções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hoje ainda funciona nos PCs Domésticos</a:t>
            </a:r>
          </a:p>
          <a:p>
            <a:endParaRPr lang="pt-PT" dirty="0"/>
          </a:p>
          <a:p>
            <a:pPr>
              <a:buFont typeface="Wingdings" pitchFamily="2" charset="2"/>
              <a:buChar char="ü"/>
            </a:pPr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Requisitos do xp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19" y="1071544"/>
          <a:ext cx="8572560" cy="5500725"/>
        </p:xfrm>
        <a:graphic>
          <a:graphicData uri="http://schemas.openxmlformats.org/drawingml/2006/table">
            <a:tbl>
              <a:tblPr/>
              <a:tblGrid>
                <a:gridCol w="2709011"/>
                <a:gridCol w="2919150"/>
                <a:gridCol w="2944399"/>
              </a:tblGrid>
              <a:tr h="633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Windows Xp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Mínimo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Recomendado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Processador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233 MHZ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300 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MHz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ou maior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Memória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64 MB Ram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128 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MB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RAM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ou maior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Adaptador de vídeo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Super VGA (800x600)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Super VGA (800x600)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Espaço livre no HD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1.5 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GB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1.5 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GB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ou mais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Drives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CD-ROM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DVD-ROM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Controles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Teclado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e 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Rato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Teclado e rato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Outros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Placa de Som</a:t>
                      </a: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pt-PT" sz="1490" u="none" strike="noStrike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Alto-falantes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90" kern="18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Placa de Som, Alto-falantes</a:t>
                      </a:r>
                      <a:endParaRPr lang="pt-PT" sz="149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553" marR="62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Vantagens e Desvantagens</a:t>
            </a:r>
            <a:b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pt-PT" sz="41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500174"/>
            <a:ext cx="91440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Vantagens:</a:t>
            </a:r>
          </a:p>
          <a:p>
            <a:endParaRPr lang="pt-PT" dirty="0" smtClean="0"/>
          </a:p>
          <a:p>
            <a:pPr algn="ctr">
              <a:buFont typeface="Wingdings" pitchFamily="2" charset="2"/>
              <a:buChar char="Ø"/>
            </a:pPr>
            <a:r>
              <a:rPr lang="pt-PT" dirty="0" smtClean="0"/>
              <a:t>Update automático, sem necessidade de intervenção do utilizador</a:t>
            </a:r>
          </a:p>
          <a:p>
            <a:pPr lvl="0" algn="ctr">
              <a:buFont typeface="Wingdings" pitchFamily="2" charset="2"/>
              <a:buChar char="Ø"/>
            </a:pPr>
            <a:r>
              <a:rPr lang="pt-PT" dirty="0" smtClean="0"/>
              <a:t>Novo visual, utilizando temas (skins).</a:t>
            </a:r>
          </a:p>
          <a:p>
            <a:pPr lvl="0" algn="ctr">
              <a:buFont typeface="Wingdings" pitchFamily="2" charset="2"/>
              <a:buChar char="Ø"/>
            </a:pPr>
            <a:r>
              <a:rPr lang="pt-PT" dirty="0" smtClean="0"/>
              <a:t>Restauração de drivers, permitindo que o utilizador utilize o driver anterior casam o actual apresente problemas.</a:t>
            </a:r>
          </a:p>
          <a:p>
            <a:pPr lvl="0">
              <a:buFont typeface="Wingdings" pitchFamily="2" charset="2"/>
              <a:buChar char="Ø"/>
            </a:pPr>
            <a:endParaRPr lang="pt-PT" dirty="0" smtClean="0"/>
          </a:p>
          <a:p>
            <a:pPr lvl="0" algn="ctr"/>
            <a:r>
              <a:rPr lang="pt-PT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Desvantagens:</a:t>
            </a:r>
          </a:p>
          <a:p>
            <a:pPr lvl="0"/>
            <a:endParaRPr lang="pt-PT" dirty="0" smtClean="0"/>
          </a:p>
          <a:p>
            <a:pPr algn="ctr">
              <a:buFont typeface="Wingdings" pitchFamily="2" charset="2"/>
              <a:buChar char="Ø"/>
            </a:pPr>
            <a:r>
              <a:rPr lang="pt-PT" dirty="0" smtClean="0"/>
              <a:t>Propenso a acidentes e, consequentemente, instável.</a:t>
            </a:r>
          </a:p>
          <a:p>
            <a:pPr algn="ctr">
              <a:buFont typeface="Wingdings" pitchFamily="2" charset="2"/>
              <a:buChar char="Ø"/>
            </a:pPr>
            <a:r>
              <a:rPr lang="pt-PT" dirty="0" smtClean="0"/>
              <a:t> Muitas falhas e erros que estão neles presentes.</a:t>
            </a:r>
          </a:p>
          <a:p>
            <a:pPr algn="ctr">
              <a:buFont typeface="Wingdings" pitchFamily="2" charset="2"/>
              <a:buChar char="Ø"/>
            </a:pPr>
            <a:r>
              <a:rPr lang="pt-PT" dirty="0" smtClean="0"/>
              <a:t>É o sistema muito pesado e hardware antigo não pode executá-lo.</a:t>
            </a:r>
          </a:p>
          <a:p>
            <a:pPr lvl="0"/>
            <a:endParaRPr lang="pt-PT" dirty="0" smtClean="0"/>
          </a:p>
          <a:p>
            <a:pPr>
              <a:buFont typeface="Wingdings" pitchFamily="2" charset="2"/>
              <a:buChar char="Ø"/>
            </a:pP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Estas são só algumas das mais faladas. Existe muito mais…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" name="Imagem 2" descr="G:\windows_xp_inici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929190" y="1785926"/>
            <a:ext cx="364333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Este é o visual do Windows Xp Service Pack 3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0" y="4000504"/>
            <a:ext cx="442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De momento um Sistema Operativo muito usado pelos utilizadores portugueses 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409</TotalTime>
  <Words>1867</Words>
  <Application>Microsoft Office PowerPoint</Application>
  <PresentationFormat>Apresentação no Ecrã (4:3)</PresentationFormat>
  <Paragraphs>408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6" baseType="lpstr">
      <vt:lpstr>Técnica</vt:lpstr>
      <vt:lpstr>Sistemas Operativos   Escola Secundária Eça de Queirós   Efa SD / S1  Bruno Ponces </vt:lpstr>
      <vt:lpstr>Apresentação </vt:lpstr>
      <vt:lpstr>Primeiro que tudo o que é um Sistema Operativo ?</vt:lpstr>
      <vt:lpstr>Estimativa</vt:lpstr>
      <vt:lpstr>Windows Xp </vt:lpstr>
      <vt:lpstr>Service Packs do Xp </vt:lpstr>
      <vt:lpstr>Requisitos do xp </vt:lpstr>
      <vt:lpstr> Vantagens e Desvantagens </vt:lpstr>
      <vt:lpstr>Apresentação do PowerPoint</vt:lpstr>
      <vt:lpstr> Windows Fundamentals for Legacy PCs </vt:lpstr>
      <vt:lpstr>Requisitos do Windows Flp</vt:lpstr>
      <vt:lpstr> Vantagens e Desvantagens </vt:lpstr>
      <vt:lpstr>Apresentação do PowerPoint</vt:lpstr>
      <vt:lpstr>  Windows Vista </vt:lpstr>
      <vt:lpstr>Requisitos do Windows Vista </vt:lpstr>
      <vt:lpstr> Vantagens e Desvantagens </vt:lpstr>
      <vt:lpstr>Apresentação do PowerPoint</vt:lpstr>
      <vt:lpstr>Windows Home Server</vt:lpstr>
      <vt:lpstr>Requisitos do WHS</vt:lpstr>
      <vt:lpstr>Vantagens e Desvantagens</vt:lpstr>
      <vt:lpstr>Apresentação do PowerPoint</vt:lpstr>
      <vt:lpstr> Windows Server 2008 </vt:lpstr>
      <vt:lpstr>Apresentação do PowerPoint</vt:lpstr>
      <vt:lpstr>Apresentação do PowerPoint</vt:lpstr>
      <vt:lpstr>Apresentação do PowerPoint</vt:lpstr>
      <vt:lpstr> Windows Seven (7) </vt:lpstr>
      <vt:lpstr>Requisitos do Windows 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Operativos  Realizado por:  Bruno Ponces  Escola Secundária Eça de Queiroz  Efa b3 / P</dc:title>
  <dc:creator>brunoponces</dc:creator>
  <cp:lastModifiedBy>Bruno Ponces</cp:lastModifiedBy>
  <cp:revision>47</cp:revision>
  <dcterms:created xsi:type="dcterms:W3CDTF">2010-06-16T20:07:28Z</dcterms:created>
  <dcterms:modified xsi:type="dcterms:W3CDTF">2012-12-30T13:28:44Z</dcterms:modified>
</cp:coreProperties>
</file>