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59" r:id="rId9"/>
    <p:sldId id="260" r:id="rId10"/>
    <p:sldId id="266" r:id="rId11"/>
    <p:sldId id="267" r:id="rId12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57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139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96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40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51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35238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0705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83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0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1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4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3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1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7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BE451C3-0FF4-47C4-B829-773ADF60F88C}" type="datetimeFigureOut">
              <a:rPr lang="en-US" smtClean="0"/>
              <a:t>5/5/2013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883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antasialand.de/de/home" TargetMode="External"/><Relationship Id="rId2" Type="http://schemas.openxmlformats.org/officeDocument/2006/relationships/hyperlink" Target="http://pt.wikipedia.org/wiki/Col%C3%B4nia_(Alemanha)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alemanhaporquenao.com/2011/01/museu-do-chocolate-colonia.html" TargetMode="External"/><Relationship Id="rId4" Type="http://schemas.openxmlformats.org/officeDocument/2006/relationships/hyperlink" Target="http://www.alemanhaporquenao.com/2011/03/catedral-de-colonia-e-sua-historia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zoover.pt/alemanha/renania-do-norte-vestfalia/colonia-koln/kolner-dom-catedra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2374" y="824724"/>
            <a:ext cx="8825658" cy="978318"/>
          </a:xfrm>
        </p:spPr>
        <p:txBody>
          <a:bodyPr/>
          <a:lstStyle/>
          <a:p>
            <a:r>
              <a:rPr lang="pt-PT" b="1" dirty="0" smtClean="0">
                <a:solidFill>
                  <a:schemeClr val="bg1"/>
                </a:solidFill>
              </a:rPr>
              <a:t>Onde Gostaria de Viver ?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205" y="2936383"/>
            <a:ext cx="6628767" cy="2163650"/>
          </a:xfrm>
        </p:spPr>
        <p:txBody>
          <a:bodyPr>
            <a:normAutofit lnSpcReduction="10000"/>
          </a:bodyPr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Bruno Ponces </a:t>
            </a:r>
          </a:p>
          <a:p>
            <a:pPr algn="ctr"/>
            <a:endParaRPr lang="pt-PT" b="1" dirty="0">
              <a:solidFill>
                <a:schemeClr val="bg1"/>
              </a:solidFill>
            </a:endParaRPr>
          </a:p>
          <a:p>
            <a:pPr algn="ctr"/>
            <a:r>
              <a:rPr lang="pt-PT" b="1" dirty="0" smtClean="0">
                <a:solidFill>
                  <a:schemeClr val="bg1"/>
                </a:solidFill>
              </a:rPr>
              <a:t>Turma SD- S1 </a:t>
            </a:r>
          </a:p>
          <a:p>
            <a:pPr algn="ctr"/>
            <a:endParaRPr lang="pt-PT" b="1" dirty="0">
              <a:solidFill>
                <a:schemeClr val="bg1"/>
              </a:solidFill>
            </a:endParaRPr>
          </a:p>
          <a:p>
            <a:pPr algn="ctr"/>
            <a:r>
              <a:rPr lang="pt-PT" b="1" dirty="0" smtClean="0">
                <a:solidFill>
                  <a:schemeClr val="bg1"/>
                </a:solidFill>
              </a:rPr>
              <a:t>Ano Letivo 2012-2013</a:t>
            </a:r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8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</a:rPr>
              <a:t>Museu do Chocolate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947930"/>
            <a:ext cx="9709039" cy="4910070"/>
          </a:xfrm>
        </p:spPr>
        <p:txBody>
          <a:bodyPr/>
          <a:lstStyle/>
          <a:p>
            <a:pPr marL="0" indent="0">
              <a:buNone/>
            </a:pPr>
            <a:r>
              <a:rPr lang="pt-PT" sz="2400" b="1" dirty="0">
                <a:solidFill>
                  <a:schemeClr val="bg1"/>
                </a:solidFill>
              </a:rPr>
              <a:t>O Museu do Chocolate de Colónia encontra-se num edifício de vidro e metal, que procura assemelhar-se a um navio e possui uma localização </a:t>
            </a:r>
            <a:r>
              <a:rPr lang="pt-PT" sz="2400" b="1" dirty="0" smtClean="0">
                <a:solidFill>
                  <a:schemeClr val="bg1"/>
                </a:solidFill>
              </a:rPr>
              <a:t>ótima, </a:t>
            </a:r>
            <a:r>
              <a:rPr lang="pt-PT" sz="2400" b="1" dirty="0">
                <a:solidFill>
                  <a:schemeClr val="bg1"/>
                </a:solidFill>
              </a:rPr>
              <a:t>numa península da zona portuária da cidade, sobre o rio Reno e perto do centro histórico da cidade.</a:t>
            </a:r>
          </a:p>
          <a:p>
            <a:pPr marL="0" indent="0">
              <a:buNone/>
            </a:pPr>
            <a:r>
              <a:rPr lang="pt-PT" sz="2400" b="1" dirty="0">
                <a:solidFill>
                  <a:schemeClr val="bg1"/>
                </a:solidFill>
              </a:rPr>
              <a:t>O museu encontra-se muito bem organizado, com várias secções distintas, distribuídas pelos 3 andares do edifício.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3148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</a:rPr>
              <a:t>Museu do Chocolate </a:t>
            </a:r>
          </a:p>
        </p:txBody>
      </p:sp>
      <p:pic>
        <p:nvPicPr>
          <p:cNvPr id="1026" name="Picture 2" descr="http://imgms.viajeaqui.abril.com.br/1/foto-galeria-materia-620-k9.jpeg?13227335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52" y="1642481"/>
            <a:ext cx="8099782" cy="500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39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</a:rPr>
              <a:t>Lazer – PhantasiaLand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68946"/>
            <a:ext cx="10058400" cy="5789054"/>
          </a:xfrm>
        </p:spPr>
        <p:txBody>
          <a:bodyPr>
            <a:normAutofit/>
          </a:bodyPr>
          <a:lstStyle/>
          <a:p>
            <a:r>
              <a:rPr lang="pt-PT" b="1" dirty="0">
                <a:solidFill>
                  <a:schemeClr val="bg1"/>
                </a:solidFill>
              </a:rPr>
              <a:t>O parque </a:t>
            </a:r>
            <a:r>
              <a:rPr lang="pt-PT" b="1" dirty="0" err="1">
                <a:solidFill>
                  <a:schemeClr val="bg1"/>
                </a:solidFill>
              </a:rPr>
              <a:t>Phantasialand</a:t>
            </a:r>
            <a:r>
              <a:rPr lang="pt-PT" b="1" dirty="0">
                <a:solidFill>
                  <a:schemeClr val="bg1"/>
                </a:solidFill>
              </a:rPr>
              <a:t>, em </a:t>
            </a:r>
            <a:r>
              <a:rPr lang="pt-PT" b="1" dirty="0" smtClean="0">
                <a:solidFill>
                  <a:schemeClr val="bg1"/>
                </a:solidFill>
              </a:rPr>
              <a:t>Colónia</a:t>
            </a:r>
            <a:r>
              <a:rPr lang="pt-PT" b="1" dirty="0">
                <a:solidFill>
                  <a:schemeClr val="bg1"/>
                </a:solidFill>
              </a:rPr>
              <a:t>, tem seis zonas temáticas com a mistura certa de brinquedos rápidos, emocionantes e encenados cuidadosamente, atrações irresistíveis e shows fantásticos para crianças. E além disso, uma boa oferta de hotéis temáticos para todos os gostos.</a:t>
            </a:r>
          </a:p>
          <a:p>
            <a:r>
              <a:rPr lang="pt-PT" b="1" dirty="0">
                <a:solidFill>
                  <a:schemeClr val="bg1"/>
                </a:solidFill>
              </a:rPr>
              <a:t>Velocidade, adrenalina, diversão, ação e entretenimento ao vivo da melhor qualidade – o </a:t>
            </a:r>
            <a:r>
              <a:rPr lang="pt-PT" b="1" dirty="0" err="1">
                <a:solidFill>
                  <a:schemeClr val="bg1"/>
                </a:solidFill>
              </a:rPr>
              <a:t>Phantasialand</a:t>
            </a:r>
            <a:r>
              <a:rPr lang="pt-PT" b="1" dirty="0">
                <a:solidFill>
                  <a:schemeClr val="bg1"/>
                </a:solidFill>
              </a:rPr>
              <a:t>, em </a:t>
            </a:r>
            <a:r>
              <a:rPr lang="pt-PT" b="1" dirty="0" smtClean="0">
                <a:solidFill>
                  <a:schemeClr val="bg1"/>
                </a:solidFill>
              </a:rPr>
              <a:t>Colónia</a:t>
            </a:r>
            <a:r>
              <a:rPr lang="pt-PT" b="1" dirty="0">
                <a:solidFill>
                  <a:schemeClr val="bg1"/>
                </a:solidFill>
              </a:rPr>
              <a:t>, é pura aventura para adultos e crianças, seja no verão ou </a:t>
            </a:r>
            <a:r>
              <a:rPr lang="pt-PT" b="1" dirty="0" smtClean="0">
                <a:solidFill>
                  <a:schemeClr val="bg1"/>
                </a:solidFill>
              </a:rPr>
              <a:t>durante o </a:t>
            </a:r>
            <a:r>
              <a:rPr lang="pt-PT" b="1" dirty="0">
                <a:solidFill>
                  <a:schemeClr val="bg1"/>
                </a:solidFill>
              </a:rPr>
              <a:t>inverno. A mistura certa de brinquedos rápidos, dinâmicos, emocionantes e aconchegantes, projetados com todo o cuidado, além de atrações especiais para crianças. Nas seis zonas temáticas, há mais de 50 atrações e shows excelentes. Os fãs de alta velocidade, atividades excitantes, emoção e suspense vão encontrar tudo o que procuram. A</a:t>
            </a:r>
            <a:r>
              <a:rPr lang="pt-PT" b="1" dirty="0" smtClean="0">
                <a:solidFill>
                  <a:schemeClr val="bg1"/>
                </a:solidFill>
              </a:rPr>
              <a:t>s </a:t>
            </a:r>
            <a:r>
              <a:rPr lang="pt-PT" b="1" dirty="0">
                <a:solidFill>
                  <a:schemeClr val="bg1"/>
                </a:solidFill>
              </a:rPr>
              <a:t>opções de hospedagem atendem a todas as expectativas.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378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</a:rPr>
              <a:t>PhantasiaLand</a:t>
            </a:r>
          </a:p>
        </p:txBody>
      </p:sp>
      <p:pic>
        <p:nvPicPr>
          <p:cNvPr id="2050" name="Picture 2" descr="http://2.bp.blogspot.com/-LVvk1bBzTzw/T2nVPpN2YsI/AAAAAAAAGTY/DlU2Z2XVuYo/s1600/Phantasialand+2010jpg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7" y="1507067"/>
            <a:ext cx="8692211" cy="514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793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</a:rPr>
              <a:t>WebGrafia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5910" y="2343955"/>
            <a:ext cx="1109470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>
                <a:hlinkClick r:id="rId2"/>
              </a:rPr>
              <a:t>http://pt.wikipedia.org/wiki/Col%C3%B4nia_%</a:t>
            </a:r>
            <a:r>
              <a:rPr lang="pt-PT" sz="2000" dirty="0" smtClean="0">
                <a:hlinkClick r:id="rId2"/>
              </a:rPr>
              <a:t>28Alemanha%29</a:t>
            </a:r>
            <a:endParaRPr lang="pt-PT" sz="2000" dirty="0" smtClean="0"/>
          </a:p>
          <a:p>
            <a:endParaRPr lang="pt-PT" sz="2000" dirty="0"/>
          </a:p>
          <a:p>
            <a:r>
              <a:rPr lang="pt-PT" sz="2000" dirty="0">
                <a:hlinkClick r:id="rId3"/>
              </a:rPr>
              <a:t>http://</a:t>
            </a:r>
            <a:r>
              <a:rPr lang="pt-PT" sz="2000" dirty="0" smtClean="0">
                <a:hlinkClick r:id="rId3"/>
              </a:rPr>
              <a:t>www.phantasialand.de/de/home</a:t>
            </a:r>
            <a:endParaRPr lang="pt-PT" sz="2000" dirty="0" smtClean="0"/>
          </a:p>
          <a:p>
            <a:endParaRPr lang="pt-PT" sz="2000" dirty="0"/>
          </a:p>
          <a:p>
            <a:r>
              <a:rPr lang="pt-PT" sz="2000" dirty="0">
                <a:hlinkClick r:id="rId4"/>
              </a:rPr>
              <a:t>http://</a:t>
            </a:r>
            <a:r>
              <a:rPr lang="pt-PT" sz="2000" dirty="0" smtClean="0">
                <a:hlinkClick r:id="rId4"/>
              </a:rPr>
              <a:t>www.alemanhaporquenao.com/2011/03/catedral-de-colonia-e-sua-historia.html</a:t>
            </a:r>
            <a:endParaRPr lang="pt-PT" sz="2000" dirty="0" smtClean="0"/>
          </a:p>
          <a:p>
            <a:endParaRPr lang="pt-PT" sz="2000" dirty="0"/>
          </a:p>
          <a:p>
            <a:r>
              <a:rPr lang="pt-PT" sz="2000" dirty="0">
                <a:hlinkClick r:id="rId5"/>
              </a:rPr>
              <a:t>http://</a:t>
            </a:r>
            <a:r>
              <a:rPr lang="pt-PT" sz="2000" dirty="0" smtClean="0">
                <a:hlinkClick r:id="rId5"/>
              </a:rPr>
              <a:t>www.alemanhaporquenao.com/2011/01/museu-do-chocolate-colonia.html</a:t>
            </a:r>
            <a:endParaRPr lang="pt-PT" sz="2000" dirty="0" smtClean="0"/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4592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20090967">
            <a:off x="1675886" y="2336561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</a:rPr>
              <a:t>Fim de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45749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s://encrypted-tbn3.gstatic.com/images?q=tbn:ANd9GcRmc_4yDcOI4Hlc3KIQizKJMqdWhOJnRvFfcG09udVpb4gOAcu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52150">
            <a:off x="504368" y="854285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l.ipt.pt/download/cl/Alemanha%20capital%20col%C3%B3n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6153">
            <a:off x="7358730" y="594866"/>
            <a:ext cx="4107332" cy="308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urismo.culturamix.com/blog/wp-content/gallery/colonia-alemanha/colonia-alemanha3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9171">
            <a:off x="543897" y="3295649"/>
            <a:ext cx="4607430" cy="300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0" y="6101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pt-PT" sz="4800" b="1" cap="all" dirty="0">
                <a:ln w="3175" cmpd="sng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Alemanha - </a:t>
            </a:r>
            <a:r>
              <a:rPr lang="pt-PT" sz="4800" b="1" cap="all" dirty="0" smtClean="0">
                <a:ln w="3175" cmpd="sng"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Colónia</a:t>
            </a:r>
            <a:endParaRPr lang="pt-PT" sz="4800" b="1" cap="all" dirty="0">
              <a:ln w="3175" cmpd="sng">
                <a:noFill/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32" name="Picture 8" descr="https://encrypted-tbn2.gstatic.com/images?q=tbn:ANd9GcQpyWl_hiTkABs3aNPBweUgz3vHLRzvv3oJpIk5UEkgh2h-E_l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3971">
            <a:off x="5963902" y="4213255"/>
            <a:ext cx="3016043" cy="200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18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</a:rPr>
              <a:t>Dados Importantes de Colónia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507067"/>
            <a:ext cx="6516712" cy="5350933"/>
          </a:xfrm>
        </p:spPr>
        <p:txBody>
          <a:bodyPr>
            <a:noAutofit/>
          </a:bodyPr>
          <a:lstStyle/>
          <a:p>
            <a:r>
              <a:rPr lang="pt-PT" sz="1800" b="1" dirty="0">
                <a:solidFill>
                  <a:schemeClr val="bg1"/>
                </a:solidFill>
              </a:rPr>
              <a:t>País que Pertence: </a:t>
            </a:r>
            <a:r>
              <a:rPr lang="pt-PT" sz="1800" b="1" dirty="0" smtClean="0">
                <a:solidFill>
                  <a:schemeClr val="bg1"/>
                </a:solidFill>
              </a:rPr>
              <a:t>Alemanha</a:t>
            </a:r>
          </a:p>
          <a:p>
            <a:r>
              <a:rPr lang="pt-PT" sz="1800" b="1" dirty="0" smtClean="0">
                <a:solidFill>
                  <a:schemeClr val="bg1"/>
                </a:solidFill>
              </a:rPr>
              <a:t>Estado</a:t>
            </a:r>
            <a:r>
              <a:rPr lang="pt-PT" sz="1800" b="1" dirty="0">
                <a:solidFill>
                  <a:schemeClr val="bg1"/>
                </a:solidFill>
              </a:rPr>
              <a:t>: Renânia do </a:t>
            </a:r>
            <a:r>
              <a:rPr lang="pt-PT" sz="1800" b="1" dirty="0" smtClean="0">
                <a:solidFill>
                  <a:schemeClr val="bg1"/>
                </a:solidFill>
              </a:rPr>
              <a:t>Norte-</a:t>
            </a:r>
            <a:r>
              <a:rPr lang="pt-PT" sz="1800" b="1" dirty="0" err="1" smtClean="0">
                <a:solidFill>
                  <a:schemeClr val="bg1"/>
                </a:solidFill>
              </a:rPr>
              <a:t>Vestfália</a:t>
            </a:r>
            <a:endParaRPr lang="pt-PT" sz="1800" b="1" dirty="0" smtClean="0">
              <a:solidFill>
                <a:schemeClr val="bg1"/>
              </a:solidFill>
            </a:endParaRPr>
          </a:p>
          <a:p>
            <a:r>
              <a:rPr lang="pt-PT" sz="1800" b="1" dirty="0" smtClean="0">
                <a:solidFill>
                  <a:schemeClr val="bg1"/>
                </a:solidFill>
              </a:rPr>
              <a:t>Região </a:t>
            </a:r>
            <a:r>
              <a:rPr lang="pt-PT" sz="1800" b="1" dirty="0">
                <a:solidFill>
                  <a:schemeClr val="bg1"/>
                </a:solidFill>
              </a:rPr>
              <a:t>Administrativa: </a:t>
            </a:r>
            <a:r>
              <a:rPr lang="pt-PT" sz="1800" b="1" dirty="0" smtClean="0">
                <a:solidFill>
                  <a:schemeClr val="bg1"/>
                </a:solidFill>
              </a:rPr>
              <a:t>Colônia</a:t>
            </a:r>
          </a:p>
          <a:p>
            <a:r>
              <a:rPr lang="pt-PT" sz="1800" b="1" dirty="0" smtClean="0">
                <a:solidFill>
                  <a:schemeClr val="bg1"/>
                </a:solidFill>
              </a:rPr>
              <a:t>Gentílico</a:t>
            </a:r>
            <a:r>
              <a:rPr lang="pt-PT" sz="1800" b="1" dirty="0">
                <a:solidFill>
                  <a:schemeClr val="bg1"/>
                </a:solidFill>
              </a:rPr>
              <a:t>: </a:t>
            </a:r>
            <a:r>
              <a:rPr lang="pt-PT" sz="1800" b="1" dirty="0" err="1" smtClean="0">
                <a:solidFill>
                  <a:schemeClr val="bg1"/>
                </a:solidFill>
              </a:rPr>
              <a:t>coloniense</a:t>
            </a:r>
            <a:endParaRPr lang="pt-PT" sz="1800" b="1" dirty="0" smtClean="0">
              <a:solidFill>
                <a:schemeClr val="bg1"/>
              </a:solidFill>
            </a:endParaRPr>
          </a:p>
          <a:p>
            <a:r>
              <a:rPr lang="pt-PT" sz="1800" b="1" dirty="0" smtClean="0">
                <a:solidFill>
                  <a:schemeClr val="bg1"/>
                </a:solidFill>
              </a:rPr>
              <a:t>Fundação</a:t>
            </a:r>
            <a:r>
              <a:rPr lang="pt-PT" sz="1800" b="1" dirty="0">
                <a:solidFill>
                  <a:schemeClr val="bg1"/>
                </a:solidFill>
              </a:rPr>
              <a:t>: 38 </a:t>
            </a:r>
            <a:r>
              <a:rPr lang="pt-PT" sz="1800" b="1" dirty="0" smtClean="0">
                <a:solidFill>
                  <a:schemeClr val="bg1"/>
                </a:solidFill>
              </a:rPr>
              <a:t>a.C.</a:t>
            </a:r>
          </a:p>
          <a:p>
            <a:r>
              <a:rPr lang="pt-PT" sz="1800" b="1" dirty="0" smtClean="0">
                <a:solidFill>
                  <a:schemeClr val="bg1"/>
                </a:solidFill>
              </a:rPr>
              <a:t> População</a:t>
            </a:r>
            <a:r>
              <a:rPr lang="pt-PT" sz="1800" b="1" dirty="0">
                <a:solidFill>
                  <a:schemeClr val="bg1"/>
                </a:solidFill>
              </a:rPr>
              <a:t>:  </a:t>
            </a:r>
            <a:r>
              <a:rPr lang="pt-PT" sz="1800" b="1" dirty="0" smtClean="0">
                <a:solidFill>
                  <a:schemeClr val="bg1"/>
                </a:solidFill>
              </a:rPr>
              <a:t>1.007.119</a:t>
            </a:r>
          </a:p>
          <a:p>
            <a:r>
              <a:rPr lang="pt-PT" sz="1800" b="1" dirty="0" smtClean="0">
                <a:solidFill>
                  <a:schemeClr val="bg1"/>
                </a:solidFill>
              </a:rPr>
              <a:t> Área </a:t>
            </a:r>
            <a:r>
              <a:rPr lang="pt-PT" sz="1800" b="1" dirty="0">
                <a:solidFill>
                  <a:schemeClr val="bg1"/>
                </a:solidFill>
              </a:rPr>
              <a:t>(em km²): 405,1 </a:t>
            </a:r>
            <a:endParaRPr lang="pt-PT" sz="1800" b="1" dirty="0" smtClean="0">
              <a:solidFill>
                <a:schemeClr val="bg1"/>
              </a:solidFill>
            </a:endParaRPr>
          </a:p>
          <a:p>
            <a:r>
              <a:rPr lang="pt-PT" sz="1800" b="1" dirty="0" smtClean="0">
                <a:solidFill>
                  <a:schemeClr val="bg1"/>
                </a:solidFill>
              </a:rPr>
              <a:t>Densidade </a:t>
            </a:r>
            <a:r>
              <a:rPr lang="pt-PT" sz="1800" b="1" dirty="0">
                <a:solidFill>
                  <a:schemeClr val="bg1"/>
                </a:solidFill>
              </a:rPr>
              <a:t>Demográfica (habitantes por km²): </a:t>
            </a:r>
            <a:r>
              <a:rPr lang="pt-PT" sz="1800" b="1" dirty="0" smtClean="0">
                <a:solidFill>
                  <a:schemeClr val="bg1"/>
                </a:solidFill>
              </a:rPr>
              <a:t>2.434</a:t>
            </a:r>
          </a:p>
          <a:p>
            <a:r>
              <a:rPr lang="pt-PT" sz="1800" b="1" dirty="0" smtClean="0">
                <a:solidFill>
                  <a:schemeClr val="bg1"/>
                </a:solidFill>
              </a:rPr>
              <a:t>Altitude</a:t>
            </a:r>
            <a:r>
              <a:rPr lang="pt-PT" sz="1800" b="1" dirty="0">
                <a:solidFill>
                  <a:schemeClr val="bg1"/>
                </a:solidFill>
              </a:rPr>
              <a:t>: 37,5 metros (mínima) e 118 metros (máxima</a:t>
            </a:r>
            <a:r>
              <a:rPr lang="pt-PT" sz="18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pt-PT" sz="1800" b="1" dirty="0" smtClean="0">
                <a:solidFill>
                  <a:schemeClr val="bg1"/>
                </a:solidFill>
              </a:rPr>
              <a:t>Principais </a:t>
            </a:r>
            <a:r>
              <a:rPr lang="pt-PT" sz="1800" b="1" dirty="0">
                <a:solidFill>
                  <a:schemeClr val="bg1"/>
                </a:solidFill>
              </a:rPr>
              <a:t>Atividades Econômicas: indústria, serviços, comércio e </a:t>
            </a:r>
            <a:r>
              <a:rPr lang="pt-PT" sz="1800" b="1" dirty="0" smtClean="0">
                <a:solidFill>
                  <a:schemeClr val="bg1"/>
                </a:solidFill>
              </a:rPr>
              <a:t>finanças</a:t>
            </a:r>
          </a:p>
          <a:p>
            <a:r>
              <a:rPr lang="pt-PT" sz="1800" b="1" dirty="0" smtClean="0">
                <a:solidFill>
                  <a:schemeClr val="bg1"/>
                </a:solidFill>
              </a:rPr>
              <a:t>Rios </a:t>
            </a:r>
            <a:r>
              <a:rPr lang="pt-PT" sz="1800" b="1" dirty="0">
                <a:solidFill>
                  <a:schemeClr val="bg1"/>
                </a:solidFill>
              </a:rPr>
              <a:t>Principais: rio </a:t>
            </a:r>
            <a:r>
              <a:rPr lang="pt-PT" sz="1800" b="1" dirty="0" smtClean="0">
                <a:solidFill>
                  <a:schemeClr val="bg1"/>
                </a:solidFill>
              </a:rPr>
              <a:t>Reno</a:t>
            </a:r>
          </a:p>
          <a:p>
            <a:r>
              <a:rPr lang="pt-PT" sz="1800" b="1" dirty="0" smtClean="0">
                <a:solidFill>
                  <a:schemeClr val="bg1"/>
                </a:solidFill>
              </a:rPr>
              <a:t>Temperatura </a:t>
            </a:r>
            <a:r>
              <a:rPr lang="pt-PT" sz="1800" b="1" dirty="0">
                <a:solidFill>
                  <a:schemeClr val="bg1"/>
                </a:solidFill>
              </a:rPr>
              <a:t>média anual: </a:t>
            </a:r>
            <a:r>
              <a:rPr lang="pt-PT" sz="1800" b="1" dirty="0" smtClean="0">
                <a:solidFill>
                  <a:schemeClr val="bg1"/>
                </a:solidFill>
              </a:rPr>
              <a:t>10°C</a:t>
            </a:r>
          </a:p>
          <a:p>
            <a:r>
              <a:rPr lang="pt-PT" sz="1800" b="1" dirty="0" smtClean="0">
                <a:solidFill>
                  <a:schemeClr val="bg1"/>
                </a:solidFill>
              </a:rPr>
              <a:t>Clima</a:t>
            </a:r>
            <a:r>
              <a:rPr lang="pt-PT" sz="1800" b="1" dirty="0">
                <a:solidFill>
                  <a:schemeClr val="bg1"/>
                </a:solidFill>
              </a:rPr>
              <a:t>: temperado</a:t>
            </a:r>
            <a:br>
              <a:rPr lang="pt-PT" sz="1800" b="1" dirty="0">
                <a:solidFill>
                  <a:schemeClr val="bg1"/>
                </a:solidFill>
              </a:rPr>
            </a:br>
            <a:endParaRPr lang="pt-PT" sz="1800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Ficheiro:Lage der Stadt Köln in Deutschla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138" y="1507067"/>
            <a:ext cx="3002342" cy="375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9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</a:rPr>
              <a:t>PONTOS TURÍSTICOS E CULTURAIS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127141"/>
            <a:ext cx="7080720" cy="5730859"/>
          </a:xfrm>
        </p:spPr>
        <p:txBody>
          <a:bodyPr>
            <a:noAutofit/>
          </a:bodyPr>
          <a:lstStyle/>
          <a:p>
            <a:r>
              <a:rPr lang="pt-PT" b="1" dirty="0">
                <a:solidFill>
                  <a:schemeClr val="bg1"/>
                </a:solidFill>
              </a:rPr>
              <a:t>Catedral de Colônia (</a:t>
            </a:r>
            <a:r>
              <a:rPr lang="pt-PT" b="1" dirty="0" smtClean="0">
                <a:solidFill>
                  <a:schemeClr val="bg1"/>
                </a:solidFill>
              </a:rPr>
              <a:t>Património </a:t>
            </a:r>
            <a:r>
              <a:rPr lang="pt-PT" b="1" dirty="0">
                <a:solidFill>
                  <a:schemeClr val="bg1"/>
                </a:solidFill>
              </a:rPr>
              <a:t>Mundial da UNESCO</a:t>
            </a:r>
            <a:r>
              <a:rPr lang="pt-PT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pt-PT" b="1" dirty="0" smtClean="0">
                <a:solidFill>
                  <a:schemeClr val="bg1"/>
                </a:solidFill>
              </a:rPr>
              <a:t>Museu Romano-Germânico</a:t>
            </a:r>
          </a:p>
          <a:p>
            <a:r>
              <a:rPr lang="pt-PT" b="1" dirty="0" smtClean="0">
                <a:solidFill>
                  <a:schemeClr val="bg1"/>
                </a:solidFill>
              </a:rPr>
              <a:t>Igreja </a:t>
            </a:r>
            <a:r>
              <a:rPr lang="pt-PT" b="1" dirty="0" err="1">
                <a:solidFill>
                  <a:schemeClr val="bg1"/>
                </a:solidFill>
              </a:rPr>
              <a:t>Sankt</a:t>
            </a:r>
            <a:r>
              <a:rPr lang="pt-PT" b="1" dirty="0">
                <a:solidFill>
                  <a:schemeClr val="bg1"/>
                </a:solidFill>
              </a:rPr>
              <a:t> </a:t>
            </a:r>
            <a:r>
              <a:rPr lang="pt-PT" b="1" dirty="0" err="1" smtClean="0">
                <a:solidFill>
                  <a:schemeClr val="bg1"/>
                </a:solidFill>
              </a:rPr>
              <a:t>Gereon</a:t>
            </a:r>
            <a:endParaRPr lang="pt-PT" b="1" dirty="0" smtClean="0">
              <a:solidFill>
                <a:schemeClr val="bg1"/>
              </a:solidFill>
            </a:endParaRPr>
          </a:p>
          <a:p>
            <a:r>
              <a:rPr lang="pt-PT" b="1" dirty="0" smtClean="0">
                <a:solidFill>
                  <a:schemeClr val="bg1"/>
                </a:solidFill>
              </a:rPr>
              <a:t>Museu </a:t>
            </a:r>
            <a:r>
              <a:rPr lang="pt-PT" b="1" dirty="0" err="1">
                <a:solidFill>
                  <a:schemeClr val="bg1"/>
                </a:solidFill>
              </a:rPr>
              <a:t>Wallraf-Richartz</a:t>
            </a:r>
            <a:r>
              <a:rPr lang="pt-PT" b="1" dirty="0">
                <a:solidFill>
                  <a:schemeClr val="bg1"/>
                </a:solidFill>
              </a:rPr>
              <a:t> (artes plásticas</a:t>
            </a:r>
            <a:r>
              <a:rPr lang="pt-PT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pt-PT" b="1" dirty="0" smtClean="0">
                <a:solidFill>
                  <a:schemeClr val="bg1"/>
                </a:solidFill>
              </a:rPr>
              <a:t>Museu </a:t>
            </a:r>
            <a:r>
              <a:rPr lang="pt-PT" b="1" dirty="0" err="1" smtClean="0">
                <a:solidFill>
                  <a:schemeClr val="bg1"/>
                </a:solidFill>
              </a:rPr>
              <a:t>Ludvig</a:t>
            </a:r>
            <a:endParaRPr lang="pt-PT" b="1" dirty="0" smtClean="0">
              <a:solidFill>
                <a:schemeClr val="bg1"/>
              </a:solidFill>
            </a:endParaRPr>
          </a:p>
          <a:p>
            <a:r>
              <a:rPr lang="pt-PT" b="1" dirty="0" smtClean="0">
                <a:solidFill>
                  <a:schemeClr val="bg1"/>
                </a:solidFill>
              </a:rPr>
              <a:t>Museu </a:t>
            </a:r>
            <a:r>
              <a:rPr lang="pt-PT" b="1" dirty="0">
                <a:solidFill>
                  <a:schemeClr val="bg1"/>
                </a:solidFill>
              </a:rPr>
              <a:t>do </a:t>
            </a:r>
            <a:r>
              <a:rPr lang="pt-PT" b="1" dirty="0" smtClean="0">
                <a:solidFill>
                  <a:schemeClr val="bg1"/>
                </a:solidFill>
              </a:rPr>
              <a:t>Chocolate</a:t>
            </a:r>
          </a:p>
          <a:p>
            <a:r>
              <a:rPr lang="pt-PT" b="1" dirty="0" smtClean="0">
                <a:solidFill>
                  <a:schemeClr val="bg1"/>
                </a:solidFill>
              </a:rPr>
              <a:t>Museu </a:t>
            </a:r>
            <a:r>
              <a:rPr lang="pt-PT" b="1" dirty="0">
                <a:solidFill>
                  <a:schemeClr val="bg1"/>
                </a:solidFill>
              </a:rPr>
              <a:t>Farina </a:t>
            </a:r>
            <a:r>
              <a:rPr lang="pt-PT" b="1" dirty="0" err="1" smtClean="0">
                <a:solidFill>
                  <a:schemeClr val="bg1"/>
                </a:solidFill>
              </a:rPr>
              <a:t>Fragrance</a:t>
            </a:r>
            <a:endParaRPr lang="pt-PT" b="1" dirty="0" smtClean="0">
              <a:solidFill>
                <a:schemeClr val="bg1"/>
              </a:solidFill>
            </a:endParaRPr>
          </a:p>
          <a:p>
            <a:r>
              <a:rPr lang="pt-PT" b="1" dirty="0" smtClean="0">
                <a:solidFill>
                  <a:schemeClr val="bg1"/>
                </a:solidFill>
              </a:rPr>
              <a:t>Museu </a:t>
            </a:r>
            <a:r>
              <a:rPr lang="pt-PT" b="1" dirty="0" err="1">
                <a:solidFill>
                  <a:schemeClr val="bg1"/>
                </a:solidFill>
              </a:rPr>
              <a:t>Schnütgen</a:t>
            </a:r>
            <a:r>
              <a:rPr lang="pt-PT" b="1" dirty="0">
                <a:solidFill>
                  <a:schemeClr val="bg1"/>
                </a:solidFill>
              </a:rPr>
              <a:t> (arte medieval</a:t>
            </a:r>
            <a:r>
              <a:rPr lang="pt-PT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pt-PT" b="1" dirty="0" err="1" smtClean="0">
                <a:solidFill>
                  <a:schemeClr val="bg1"/>
                </a:solidFill>
              </a:rPr>
              <a:t>Lanxess</a:t>
            </a:r>
            <a:r>
              <a:rPr lang="pt-PT" b="1" dirty="0" smtClean="0">
                <a:solidFill>
                  <a:schemeClr val="bg1"/>
                </a:solidFill>
              </a:rPr>
              <a:t> Arena</a:t>
            </a:r>
          </a:p>
          <a:p>
            <a:r>
              <a:rPr lang="pt-PT" b="1" dirty="0" smtClean="0">
                <a:solidFill>
                  <a:schemeClr val="bg1"/>
                </a:solidFill>
              </a:rPr>
              <a:t>Torre </a:t>
            </a:r>
            <a:r>
              <a:rPr lang="pt-PT" b="1" dirty="0" err="1" smtClean="0">
                <a:solidFill>
                  <a:schemeClr val="bg1"/>
                </a:solidFill>
              </a:rPr>
              <a:t>Colonius</a:t>
            </a:r>
            <a:endParaRPr lang="pt-PT" b="1" dirty="0" smtClean="0">
              <a:solidFill>
                <a:schemeClr val="bg1"/>
              </a:solidFill>
            </a:endParaRPr>
          </a:p>
          <a:p>
            <a:r>
              <a:rPr lang="pt-PT" b="1" dirty="0" err="1" smtClean="0">
                <a:solidFill>
                  <a:schemeClr val="bg1"/>
                </a:solidFill>
              </a:rPr>
              <a:t>JavaMuseum</a:t>
            </a:r>
            <a:endParaRPr lang="pt-PT" b="1" dirty="0">
              <a:solidFill>
                <a:schemeClr val="bg1"/>
              </a:solidFill>
            </a:endParaRPr>
          </a:p>
          <a:p>
            <a:r>
              <a:rPr lang="pt-PT" b="1" dirty="0" smtClean="0">
                <a:solidFill>
                  <a:schemeClr val="bg1"/>
                </a:solidFill>
              </a:rPr>
              <a:t>Jardim </a:t>
            </a:r>
            <a:r>
              <a:rPr lang="pt-PT" b="1" dirty="0">
                <a:solidFill>
                  <a:schemeClr val="bg1"/>
                </a:solidFill>
              </a:rPr>
              <a:t>Botânico de </a:t>
            </a:r>
            <a:r>
              <a:rPr lang="pt-PT" b="1" dirty="0" smtClean="0">
                <a:solidFill>
                  <a:schemeClr val="bg1"/>
                </a:solidFill>
              </a:rPr>
              <a:t>Colónia </a:t>
            </a:r>
            <a:endParaRPr lang="pt-PT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</a:rPr>
              <a:t>Pontos fortes da Cidade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670" y="888882"/>
            <a:ext cx="10019764" cy="5350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800" b="1" dirty="0" smtClean="0">
                <a:solidFill>
                  <a:schemeClr val="bg1"/>
                </a:solidFill>
              </a:rPr>
              <a:t>Os pontos fortes da cidade </a:t>
            </a:r>
            <a:r>
              <a:rPr lang="pt-PT" sz="2800" b="1" dirty="0">
                <a:solidFill>
                  <a:schemeClr val="bg1"/>
                </a:solidFill>
              </a:rPr>
              <a:t>de </a:t>
            </a:r>
            <a:r>
              <a:rPr lang="pt-PT" sz="2800" b="1" dirty="0">
                <a:solidFill>
                  <a:schemeClr val="bg1"/>
                </a:solidFill>
              </a:rPr>
              <a:t>C</a:t>
            </a:r>
            <a:r>
              <a:rPr lang="pt-PT" sz="2800" b="1" dirty="0" smtClean="0">
                <a:solidFill>
                  <a:schemeClr val="bg1"/>
                </a:solidFill>
              </a:rPr>
              <a:t>olónia </a:t>
            </a:r>
            <a:r>
              <a:rPr lang="pt-PT" sz="2800" b="1" dirty="0">
                <a:solidFill>
                  <a:schemeClr val="bg1"/>
                </a:solidFill>
              </a:rPr>
              <a:t>é</a:t>
            </a:r>
            <a:r>
              <a:rPr lang="pt-PT" sz="2800" b="1" dirty="0" smtClean="0">
                <a:solidFill>
                  <a:schemeClr val="bg1"/>
                </a:solidFill>
              </a:rPr>
              <a:t> as ruas</a:t>
            </a:r>
            <a:r>
              <a:rPr lang="pt-PT" sz="2800" b="1" dirty="0" smtClean="0">
                <a:solidFill>
                  <a:schemeClr val="bg1"/>
                </a:solidFill>
              </a:rPr>
              <a:t> </a:t>
            </a:r>
            <a:r>
              <a:rPr lang="pt-PT" sz="2800" b="1" dirty="0" smtClean="0">
                <a:solidFill>
                  <a:schemeClr val="bg1"/>
                </a:solidFill>
              </a:rPr>
              <a:t>(que são enormíssimas), a limpeza, sempre tudo limpo nas ruas, caixotes do lixo sempre impecáveis e sem cheiro, e </a:t>
            </a:r>
            <a:r>
              <a:rPr lang="pt-PT" sz="2800" b="1" dirty="0">
                <a:solidFill>
                  <a:schemeClr val="bg1"/>
                </a:solidFill>
              </a:rPr>
              <a:t>a </a:t>
            </a:r>
            <a:r>
              <a:rPr lang="pt-PT" sz="2800" b="1" dirty="0" smtClean="0">
                <a:solidFill>
                  <a:schemeClr val="bg1"/>
                </a:solidFill>
              </a:rPr>
              <a:t>acessibilidade, para onde quer que vá tem muitas soluções e depois tem um ponto muito forte não se paga portagens. Um local extremamente interessante para se viver.</a:t>
            </a:r>
            <a:endParaRPr lang="pt-PT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 smtClean="0">
                <a:solidFill>
                  <a:schemeClr val="bg1"/>
                </a:solidFill>
              </a:rPr>
              <a:t>Pontos Fracos da Cidade</a:t>
            </a:r>
            <a:endParaRPr lang="pt-PT" sz="48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0456" y="1507067"/>
            <a:ext cx="10225826" cy="48808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800" b="1" dirty="0">
                <a:solidFill>
                  <a:schemeClr val="bg1"/>
                </a:solidFill>
              </a:rPr>
              <a:t>Os pontos fracos da cidade de Colónia é visto como uma cidade pouco atrativa em relação ao clima, poucas vezes se tem sol, para quem não gosta de frio </a:t>
            </a:r>
            <a:r>
              <a:rPr lang="pt-PT" sz="2800" b="1" dirty="0" smtClean="0">
                <a:solidFill>
                  <a:schemeClr val="bg1"/>
                </a:solidFill>
              </a:rPr>
              <a:t>é </a:t>
            </a:r>
            <a:r>
              <a:rPr lang="pt-PT" sz="2800" b="1" dirty="0">
                <a:solidFill>
                  <a:schemeClr val="bg1"/>
                </a:solidFill>
              </a:rPr>
              <a:t>uma cidade fora de questão, em relação a praias, elas existem, mas devido ao clima </a:t>
            </a:r>
            <a:r>
              <a:rPr lang="pt-PT" sz="2800" b="1" dirty="0" smtClean="0">
                <a:solidFill>
                  <a:schemeClr val="bg1"/>
                </a:solidFill>
              </a:rPr>
              <a:t>torna-se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  <a:r>
              <a:rPr lang="pt-PT" sz="2800" b="1" dirty="0">
                <a:solidFill>
                  <a:schemeClr val="bg1"/>
                </a:solidFill>
              </a:rPr>
              <a:t>complicado usufruir e por </a:t>
            </a:r>
            <a:r>
              <a:rPr lang="pt-PT" sz="2800" b="1" dirty="0" smtClean="0">
                <a:solidFill>
                  <a:schemeClr val="bg1"/>
                </a:solidFill>
              </a:rPr>
              <a:t>último </a:t>
            </a:r>
            <a:r>
              <a:rPr lang="pt-PT" sz="2800" b="1" dirty="0">
                <a:solidFill>
                  <a:schemeClr val="bg1"/>
                </a:solidFill>
              </a:rPr>
              <a:t>temos o preço, certas coisas são demasiado caras</a:t>
            </a:r>
            <a:r>
              <a:rPr lang="pt-PT" sz="2800" b="1" dirty="0" smtClean="0">
                <a:solidFill>
                  <a:schemeClr val="bg1"/>
                </a:solidFill>
              </a:rPr>
              <a:t>. </a:t>
            </a:r>
            <a:endParaRPr lang="pt-PT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urismo.culturamix.com/blog/wp-content/gallery/colonia-alemanha/colonia-alemanh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6065">
            <a:off x="7993901" y="1709781"/>
            <a:ext cx="3312435" cy="219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</a:rPr>
              <a:t>Cidade de </a:t>
            </a:r>
            <a:r>
              <a:rPr lang="pt-PT" sz="4800" b="1" dirty="0" smtClean="0">
                <a:solidFill>
                  <a:schemeClr val="bg1"/>
                </a:solidFill>
              </a:rPr>
              <a:t>Colónia</a:t>
            </a:r>
            <a:endParaRPr lang="pt-PT" sz="48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6178" y="1854557"/>
            <a:ext cx="7519630" cy="42858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3200" b="1" dirty="0">
                <a:solidFill>
                  <a:schemeClr val="bg1"/>
                </a:solidFill>
              </a:rPr>
              <a:t>Considerada a quarta e maior cidade da Alemanha, </a:t>
            </a:r>
            <a:r>
              <a:rPr lang="pt-PT" sz="3200" b="1" dirty="0" smtClean="0">
                <a:solidFill>
                  <a:schemeClr val="bg1"/>
                </a:solidFill>
              </a:rPr>
              <a:t>Colónia </a:t>
            </a:r>
            <a:r>
              <a:rPr lang="pt-PT" sz="3200" b="1" dirty="0">
                <a:solidFill>
                  <a:schemeClr val="bg1"/>
                </a:solidFill>
              </a:rPr>
              <a:t>é uma cidade que é considerada um dos maiores portos fluviais da Alemanha. Também se destaca no ramo cultural e </a:t>
            </a:r>
            <a:r>
              <a:rPr lang="pt-PT" sz="3200" b="1" dirty="0" smtClean="0">
                <a:solidFill>
                  <a:schemeClr val="bg1"/>
                </a:solidFill>
              </a:rPr>
              <a:t>económico </a:t>
            </a:r>
            <a:r>
              <a:rPr lang="pt-PT" sz="3200" b="1" dirty="0">
                <a:solidFill>
                  <a:schemeClr val="bg1"/>
                </a:solidFill>
              </a:rPr>
              <a:t>e possui uma população com mais de 1.007.119 de habitantes, estando na posição de 16ª maior cidade da União Europeia.</a:t>
            </a:r>
          </a:p>
        </p:txBody>
      </p:sp>
    </p:spTree>
    <p:extLst>
      <p:ext uri="{BB962C8B-B14F-4D97-AF65-F5344CB8AC3E}">
        <p14:creationId xmlns:p14="http://schemas.microsoft.com/office/powerpoint/2010/main" val="10658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</a:rPr>
              <a:t>A Cidade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3030" y="1636509"/>
            <a:ext cx="5254581" cy="4622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b="1" dirty="0">
                <a:solidFill>
                  <a:schemeClr val="bg1"/>
                </a:solidFill>
              </a:rPr>
              <a:t>A cidade foi afetada em todo o período da II Guerra Mundial, e antigamente, na idade média, tornou-se um dos maiores centros de aprendizado eclesiástico</a:t>
            </a:r>
            <a:r>
              <a:rPr lang="pt-PT" sz="2400" b="1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pt-PT" sz="2400" b="1" dirty="0" smtClean="0">
                <a:solidFill>
                  <a:schemeClr val="bg1"/>
                </a:solidFill>
              </a:rPr>
              <a:t>O </a:t>
            </a:r>
            <a:r>
              <a:rPr lang="pt-PT" sz="2400" b="1" dirty="0">
                <a:solidFill>
                  <a:schemeClr val="bg1"/>
                </a:solidFill>
              </a:rPr>
              <a:t>fator </a:t>
            </a:r>
            <a:r>
              <a:rPr lang="pt-PT" sz="2400" b="1" dirty="0" smtClean="0">
                <a:solidFill>
                  <a:schemeClr val="bg1"/>
                </a:solidFill>
              </a:rPr>
              <a:t>religião, </a:t>
            </a:r>
            <a:r>
              <a:rPr lang="pt-PT" sz="2400" b="1" dirty="0">
                <a:solidFill>
                  <a:schemeClr val="bg1"/>
                </a:solidFill>
              </a:rPr>
              <a:t>no </a:t>
            </a:r>
            <a:r>
              <a:rPr lang="pt-PT" sz="2400" b="1" dirty="0" smtClean="0">
                <a:solidFill>
                  <a:schemeClr val="bg1"/>
                </a:solidFill>
              </a:rPr>
              <a:t>local, é </a:t>
            </a:r>
            <a:r>
              <a:rPr lang="pt-PT" sz="2400" b="1" dirty="0">
                <a:solidFill>
                  <a:schemeClr val="bg1"/>
                </a:solidFill>
              </a:rPr>
              <a:t>bem diversificado, chegado a ter 43% católicos, 18% protestantes e 39% de outras religiões.</a:t>
            </a:r>
          </a:p>
        </p:txBody>
      </p:sp>
      <p:pic>
        <p:nvPicPr>
          <p:cNvPr id="4098" name="Picture 2" descr="vista de Colônia, cidade da Aleman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6999">
            <a:off x="5835158" y="1726008"/>
            <a:ext cx="4879372" cy="298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8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507067"/>
          </a:xfrm>
        </p:spPr>
        <p:txBody>
          <a:bodyPr>
            <a:normAutofit/>
          </a:bodyPr>
          <a:lstStyle/>
          <a:p>
            <a:pPr algn="ctr"/>
            <a:r>
              <a:rPr lang="pt-PT" sz="4800" b="1" dirty="0">
                <a:solidFill>
                  <a:schemeClr val="bg1"/>
                </a:solidFill>
                <a:hlinkClick r:id="rId2"/>
              </a:rPr>
              <a:t>Kölner Dom (Catedral)</a:t>
            </a:r>
            <a:endParaRPr lang="pt-PT" sz="4800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908" y="1081824"/>
            <a:ext cx="11977353" cy="2550017"/>
          </a:xfrm>
        </p:spPr>
        <p:txBody>
          <a:bodyPr>
            <a:normAutofit/>
          </a:bodyPr>
          <a:lstStyle/>
          <a:p>
            <a:pPr algn="just"/>
            <a:r>
              <a:rPr lang="pt-PT" b="1" dirty="0"/>
              <a:t>A Catedral de Colônia é considerada uma das mais incríveis e impressionantes destas estruturas espalhadas pela Europa. É o prédio sacro mais famoso da Alemanha. E não é para menos: as imponentes proporções dessa obra magnífica são de tirar o fôlego.</a:t>
            </a:r>
            <a:br>
              <a:rPr lang="pt-PT" b="1" dirty="0"/>
            </a:br>
            <a:r>
              <a:rPr lang="pt-PT" b="1" dirty="0"/>
              <a:t>Com seus 157 metros de altura, suas torres podem ser vistas num raio de vários quilômetros. Seu interior possui uma área de 6900 metros quadrados dividida em cinco naves e sete capelas. Suas impressionantes colunas lisas, formam arcos pontiagudos que se elevam até o teto. É uma sensação maravilhosa de profundidade olhar para o alto de tão fabulosa arquitetura. Eu fico em transe cada vez que a contemplo.</a:t>
            </a:r>
            <a:endParaRPr lang="pt-PT" b="1" dirty="0"/>
          </a:p>
        </p:txBody>
      </p:sp>
      <p:pic>
        <p:nvPicPr>
          <p:cNvPr id="3074" name="Picture 2" descr="https://lh4.googleusercontent.com/-IPtu53uU9VQ/TWzKsDEX09I/AAAAAAAADmU/waekJ3V34_M/s640/2009-11-06+0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28" y="3812146"/>
            <a:ext cx="3167174" cy="29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lh4.googleusercontent.com/-FNu5ywaCV34/TWzLhLeDG5I/AAAAAAAADmY/TEqWT4umJqw/s640/2011-01-30+K%25C3%25B6ln+0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904" y="3799267"/>
            <a:ext cx="3403451" cy="255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4080191" y="5484801"/>
            <a:ext cx="4031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Como se pode observar </a:t>
            </a:r>
            <a:r>
              <a:rPr lang="pt-PT" dirty="0"/>
              <a:t>à direita </a:t>
            </a:r>
            <a:r>
              <a:rPr lang="pt-PT" dirty="0" smtClean="0"/>
              <a:t>temos o  </a:t>
            </a:r>
            <a:r>
              <a:rPr lang="pt-PT" dirty="0"/>
              <a:t>Portal de São Pedro: ornamentado com as estátuas dos 12 apóstolos (século14) </a:t>
            </a:r>
          </a:p>
        </p:txBody>
      </p:sp>
    </p:spTree>
    <p:extLst>
      <p:ext uri="{BB962C8B-B14F-4D97-AF65-F5344CB8AC3E}">
        <p14:creationId xmlns:p14="http://schemas.microsoft.com/office/powerpoint/2010/main" val="317136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288</TotalTime>
  <Words>645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Century Gothic</vt:lpstr>
      <vt:lpstr>Wingdings 3</vt:lpstr>
      <vt:lpstr>Fatia</vt:lpstr>
      <vt:lpstr>Onde Gostaria de Viver ?</vt:lpstr>
      <vt:lpstr>Apresentação do PowerPoint</vt:lpstr>
      <vt:lpstr>Dados Importantes de Colónia</vt:lpstr>
      <vt:lpstr>PONTOS TURÍSTICOS E CULTURAIS</vt:lpstr>
      <vt:lpstr>Pontos fortes da Cidade</vt:lpstr>
      <vt:lpstr>Pontos Fracos da Cidade</vt:lpstr>
      <vt:lpstr>Cidade de Colónia</vt:lpstr>
      <vt:lpstr>A Cidade </vt:lpstr>
      <vt:lpstr>Kölner Dom (Catedral)</vt:lpstr>
      <vt:lpstr>Museu do Chocolate </vt:lpstr>
      <vt:lpstr>Museu do Chocolate </vt:lpstr>
      <vt:lpstr>Lazer – PhantasiaLand</vt:lpstr>
      <vt:lpstr>PhantasiaLand</vt:lpstr>
      <vt:lpstr>WebGrafia</vt:lpstr>
      <vt:lpstr>Fim de Apresentação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 Gostaria de Viver ?</dc:title>
  <dc:creator>Bruno Ponces</dc:creator>
  <cp:lastModifiedBy>Bruno Ponces</cp:lastModifiedBy>
  <cp:revision>17</cp:revision>
  <dcterms:created xsi:type="dcterms:W3CDTF">2013-03-22T17:37:54Z</dcterms:created>
  <dcterms:modified xsi:type="dcterms:W3CDTF">2013-05-05T21:42:15Z</dcterms:modified>
</cp:coreProperties>
</file>