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6" r:id="rId10"/>
    <p:sldId id="267" r:id="rId11"/>
    <p:sldId id="263" r:id="rId1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15" autoAdjust="0"/>
    <p:restoredTop sz="94660"/>
  </p:normalViewPr>
  <p:slideViewPr>
    <p:cSldViewPr>
      <p:cViewPr varScale="1">
        <p:scale>
          <a:sx n="69" d="100"/>
          <a:sy n="69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cxnSp>
        <p:nvCxnSpPr>
          <p:cNvPr id="8" name="Conexão rect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xão rect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Marcador de Posição da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CDBF-FAE8-489C-8F57-1D5FAFFD8331}" type="datetimeFigureOut">
              <a:rPr lang="pt-PT" smtClean="0"/>
              <a:pPr/>
              <a:t>04/12/2012</a:t>
            </a:fld>
            <a:endParaRPr lang="pt-PT" dirty="0"/>
          </a:p>
        </p:txBody>
      </p:sp>
      <p:sp>
        <p:nvSpPr>
          <p:cNvPr id="16" name="Marcador de Posição do Número do Diapositivo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E250-B321-4F4B-8DA3-8DE44DF443C9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PT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CDBF-FAE8-489C-8F57-1D5FAFFD8331}" type="datetimeFigureOut">
              <a:rPr lang="pt-PT" smtClean="0"/>
              <a:pPr/>
              <a:t>04/12/2012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CE250-B321-4F4B-8DA3-8DE44DF443C9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CDBF-FAE8-489C-8F57-1D5FAFFD8331}" type="datetimeFigureOut">
              <a:rPr lang="pt-PT" smtClean="0"/>
              <a:pPr/>
              <a:t>04/12/2012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CE250-B321-4F4B-8DA3-8DE44DF443C9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Posição de Conteú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817CDBF-FAE8-489C-8F57-1D5FAFFD8331}" type="datetimeFigureOut">
              <a:rPr lang="pt-PT" smtClean="0"/>
              <a:pPr/>
              <a:t>04/12/2012</a:t>
            </a:fld>
            <a:endParaRPr lang="pt-PT" dirty="0"/>
          </a:p>
        </p:txBody>
      </p:sp>
      <p:sp>
        <p:nvSpPr>
          <p:cNvPr id="15" name="Marcador de Posição do Número do Diapositivo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A7CE250-B321-4F4B-8DA3-8DE44DF443C9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16" name="Marcador de Posição do Rodapé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CDBF-FAE8-489C-8F57-1D5FAFFD8331}" type="datetimeFigureOut">
              <a:rPr lang="pt-PT" smtClean="0"/>
              <a:pPr/>
              <a:t>04/12/2012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CE250-B321-4F4B-8DA3-8DE44DF443C9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cxnSp>
        <p:nvCxnSpPr>
          <p:cNvPr id="7" name="Conexão rect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CDBF-FAE8-489C-8F57-1D5FAFFD8331}" type="datetimeFigureOut">
              <a:rPr lang="pt-PT" smtClean="0"/>
              <a:pPr/>
              <a:t>04/12/2012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CE250-B321-4F4B-8DA3-8DE44DF443C9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CE250-B321-4F4B-8DA3-8DE44DF443C9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CDBF-FAE8-489C-8F57-1D5FAFFD8331}" type="datetimeFigureOut">
              <a:rPr lang="pt-PT" smtClean="0"/>
              <a:pPr/>
              <a:t>04/12/2012</a:t>
            </a:fld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32" name="Marcador de Posição de Conteú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34" name="Marcador de Posição de Conteú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2" name="Marcador de Posição do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cxnSp>
        <p:nvCxnSpPr>
          <p:cNvPr id="10" name="Conexão rect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xão rect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CDBF-FAE8-489C-8F57-1D5FAFFD8331}" type="datetimeFigureOut">
              <a:rPr lang="pt-PT" smtClean="0"/>
              <a:pPr/>
              <a:t>04/12/2012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CE250-B321-4F4B-8DA3-8DE44DF443C9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CDBF-FAE8-489C-8F57-1D5FAFFD8331}" type="datetimeFigureOut">
              <a:rPr lang="pt-PT" smtClean="0"/>
              <a:pPr/>
              <a:t>04/12/2012</a:t>
            </a:fld>
            <a:endParaRPr lang="pt-PT" dirty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CE250-B321-4F4B-8DA3-8DE44DF443C9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Posição de Conteú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8" name="Marcador de Posição da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817CDBF-FAE8-489C-8F57-1D5FAFFD8331}" type="datetimeFigureOut">
              <a:rPr lang="pt-PT" smtClean="0"/>
              <a:pPr/>
              <a:t>04/12/2012</a:t>
            </a:fld>
            <a:endParaRPr lang="pt-PT" dirty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7CE250-B321-4F4B-8DA3-8DE44DF443C9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PT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t-PT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8" name="Marcador de Posição d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CDBF-FAE8-489C-8F57-1D5FAFFD8331}" type="datetimeFigureOut">
              <a:rPr lang="pt-PT" smtClean="0"/>
              <a:pPr/>
              <a:t>04/12/2012</a:t>
            </a:fld>
            <a:endParaRPr lang="pt-PT" dirty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E250-B321-4F4B-8DA3-8DE44DF443C9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PT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Posição do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24" name="Marcador de Posição da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17CDBF-FAE8-489C-8F57-1D5FAFFD8331}" type="datetimeFigureOut">
              <a:rPr lang="pt-PT" smtClean="0"/>
              <a:pPr/>
              <a:t>04/12/2012</a:t>
            </a:fld>
            <a:endParaRPr lang="pt-PT" dirty="0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PT" dirty="0"/>
          </a:p>
        </p:txBody>
      </p:sp>
      <p:sp>
        <p:nvSpPr>
          <p:cNvPr id="22" name="Marcador de Posição do Número do Diapositivo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A7CE250-B321-4F4B-8DA3-8DE44DF443C9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5" name="Marcador de Posição do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pload.wikimedia.org/wikipedia/commons/4/4e/Eniac.jpg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upload.wikimedia.org/wikipedia/commons/6/6a/IBM360-65-1.corestore.jpg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 dirty="0"/>
          </a:p>
        </p:txBody>
      </p:sp>
      <p:pic>
        <p:nvPicPr>
          <p:cNvPr id="4" name="Picture 6" descr="homer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428596" y="571480"/>
            <a:ext cx="358168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dirty="0" smtClean="0">
                <a:solidFill>
                  <a:schemeClr val="bg1"/>
                </a:solidFill>
              </a:rPr>
              <a:t>Escola Eça de Queiroz</a:t>
            </a:r>
          </a:p>
          <a:p>
            <a:endParaRPr lang="pt-PT" sz="2800" dirty="0">
              <a:solidFill>
                <a:schemeClr val="bg1"/>
              </a:solidFill>
            </a:endParaRPr>
          </a:p>
          <a:p>
            <a:r>
              <a:rPr lang="pt-PT" sz="2800" dirty="0" smtClean="0">
                <a:solidFill>
                  <a:schemeClr val="bg1"/>
                </a:solidFill>
              </a:rPr>
              <a:t>S. T. C.</a:t>
            </a:r>
            <a:endParaRPr lang="pt-PT" sz="2800" dirty="0" smtClean="0">
              <a:solidFill>
                <a:schemeClr val="bg1"/>
              </a:solidFill>
            </a:endParaRPr>
          </a:p>
          <a:p>
            <a:endParaRPr lang="pt-PT" sz="2800" dirty="0">
              <a:solidFill>
                <a:schemeClr val="bg1"/>
              </a:solidFill>
            </a:endParaRPr>
          </a:p>
          <a:p>
            <a:r>
              <a:rPr lang="pt-PT" sz="2800" dirty="0" smtClean="0">
                <a:solidFill>
                  <a:schemeClr val="bg1"/>
                </a:solidFill>
              </a:rPr>
              <a:t>Composto por :</a:t>
            </a:r>
          </a:p>
          <a:p>
            <a:endParaRPr lang="pt-PT" sz="2800" dirty="0">
              <a:solidFill>
                <a:schemeClr val="bg1"/>
              </a:solidFill>
            </a:endParaRPr>
          </a:p>
          <a:p>
            <a:r>
              <a:rPr lang="pt-PT" sz="2800" dirty="0" smtClean="0">
                <a:solidFill>
                  <a:schemeClr val="bg1"/>
                </a:solidFill>
              </a:rPr>
              <a:t>Bruno </a:t>
            </a:r>
            <a:r>
              <a:rPr lang="pt-PT" sz="2800" dirty="0" err="1" smtClean="0">
                <a:solidFill>
                  <a:schemeClr val="bg1"/>
                </a:solidFill>
              </a:rPr>
              <a:t>Ponces</a:t>
            </a:r>
            <a:endParaRPr lang="pt-PT" sz="2800" dirty="0" smtClean="0">
              <a:solidFill>
                <a:schemeClr val="bg1"/>
              </a:solidFill>
            </a:endParaRPr>
          </a:p>
          <a:p>
            <a:endParaRPr lang="pt-PT" sz="2800" dirty="0" smtClean="0">
              <a:solidFill>
                <a:schemeClr val="bg1"/>
              </a:solidFill>
            </a:endParaRPr>
          </a:p>
          <a:p>
            <a:endParaRPr lang="pt-PT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6208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73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2007: </a:t>
            </a:r>
            <a:r>
              <a:rPr lang="pt-BR" sz="7300" dirty="0" smtClean="0">
                <a:solidFill>
                  <a:srgbClr val="FFFFE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 DUAL-CORE</a:t>
            </a:r>
            <a:r>
              <a:rPr lang="pt-BR" sz="4400" dirty="0" smtClean="0">
                <a:solidFill>
                  <a:srgbClr val="FFFFE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pt-BR" sz="4400" dirty="0" smtClean="0">
                <a:solidFill>
                  <a:srgbClr val="FFFFE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pt-PT" dirty="0"/>
          </a:p>
        </p:txBody>
      </p:sp>
      <p:sp>
        <p:nvSpPr>
          <p:cNvPr id="3" name="Rectângulo 2"/>
          <p:cNvSpPr/>
          <p:nvPr/>
        </p:nvSpPr>
        <p:spPr>
          <a:xfrm>
            <a:off x="357158" y="1071546"/>
            <a:ext cx="850112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 smtClean="0"/>
              <a:t>Tendo atingido o limite físico da capacidade de processamento, os fabricantes de microprocessadores passaram a investir em uma nova tecnologia bi-nuclear, que utiliza 2 processadores ao invés de um. Desenvolvido também pela Intel, o Intel Core 2 Duo consome menos energia e é atualmente o mais avançado processador existente no mercado.</a:t>
            </a:r>
            <a:endParaRPr lang="pt-BR" dirty="0"/>
          </a:p>
        </p:txBody>
      </p:sp>
      <p:sp>
        <p:nvSpPr>
          <p:cNvPr id="4" name="Rectângulo 3"/>
          <p:cNvSpPr/>
          <p:nvPr/>
        </p:nvSpPr>
        <p:spPr>
          <a:xfrm>
            <a:off x="285720" y="3357562"/>
            <a:ext cx="31432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b="1" dirty="0" smtClean="0">
                <a:solidFill>
                  <a:srgbClr val="FFFFE7"/>
                </a:solidFill>
                <a:latin typeface="Arial" charset="0"/>
              </a:rPr>
              <a:t>Com tecnologia de ponta, o Core 2 Duo chega a ser 50% mais rápido que os computadores de núcleo simples, e é </a:t>
            </a:r>
            <a:r>
              <a:rPr lang="pt-BR" b="1" dirty="0" smtClean="0">
                <a:solidFill>
                  <a:srgbClr val="FFFFE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certamente o mais veloz e mais moderno processador do mercado.</a:t>
            </a:r>
            <a:endParaRPr lang="pt-BR" b="1" dirty="0">
              <a:solidFill>
                <a:srgbClr val="FFFFE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5" name="Picture 6" descr="chips_thum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65764">
            <a:off x="4239688" y="2983058"/>
            <a:ext cx="3657600" cy="2857500"/>
          </a:xfrm>
          <a:prstGeom prst="rect">
            <a:avLst/>
          </a:prstGeom>
          <a:noFill/>
          <a:ln w="57150">
            <a:solidFill>
              <a:srgbClr val="FFFFE7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3352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8000" dirty="0" smtClean="0">
                <a:solidFill>
                  <a:srgbClr val="FFFFE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 FUTURO</a:t>
            </a:r>
            <a:r>
              <a:rPr lang="pt-BR" sz="4400" dirty="0" smtClean="0">
                <a:solidFill>
                  <a:srgbClr val="FFFFE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t-BR" sz="4400" dirty="0" smtClean="0">
                <a:solidFill>
                  <a:srgbClr val="FFFFE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pt-PT" dirty="0"/>
          </a:p>
        </p:txBody>
      </p:sp>
      <p:sp>
        <p:nvSpPr>
          <p:cNvPr id="4" name="Rectângulo 3"/>
          <p:cNvSpPr/>
          <p:nvPr/>
        </p:nvSpPr>
        <p:spPr>
          <a:xfrm>
            <a:off x="214282" y="1000108"/>
            <a:ext cx="892971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 smtClean="0"/>
              <a:t>O futuro dos computadores ainda não é certo. Alguns acreditam que os processadores quânticos tomarão o lugar dos atuais no futuro; outros, em processadores biológicos que processariam dados como uma máquina viva. Além disso, outras tecnologias como vidro inteligente, e-paper e o advento da nanotecnologia provavelmente revolucionarão novamente nossa interação com os computadores. </a:t>
            </a:r>
            <a:endParaRPr lang="pt-BR" dirty="0"/>
          </a:p>
        </p:txBody>
      </p:sp>
      <p:pic>
        <p:nvPicPr>
          <p:cNvPr id="5" name="Picture 9" descr="http://www.plasticlogic.com/images/epaper_product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643183"/>
            <a:ext cx="2084387" cy="2928958"/>
          </a:xfrm>
          <a:prstGeom prst="rect">
            <a:avLst/>
          </a:prstGeom>
          <a:noFill/>
        </p:spPr>
      </p:pic>
      <p:pic>
        <p:nvPicPr>
          <p:cNvPr id="6" name="Picture 11" descr="sony_data_til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38" y="2643183"/>
            <a:ext cx="3279775" cy="2928958"/>
          </a:xfrm>
          <a:prstGeom prst="rect">
            <a:avLst/>
          </a:prstGeom>
          <a:noFill/>
          <a:ln w="57150">
            <a:solidFill>
              <a:srgbClr val="FFFFE7"/>
            </a:solidFill>
            <a:miter lim="800000"/>
            <a:headEnd/>
            <a:tailEnd/>
          </a:ln>
        </p:spPr>
      </p:pic>
      <p:pic>
        <p:nvPicPr>
          <p:cNvPr id="7" name="Picture 7" descr="http://www.nogome.com/nogome/archives/images/aaalva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788" y="2643182"/>
            <a:ext cx="2160587" cy="2928958"/>
          </a:xfrm>
          <a:prstGeom prst="rect">
            <a:avLst/>
          </a:prstGeom>
          <a:noFill/>
          <a:ln w="57150">
            <a:solidFill>
              <a:srgbClr val="FFFFE7"/>
            </a:solidFill>
            <a:miter lim="800000"/>
            <a:headEnd/>
            <a:tailEnd/>
          </a:ln>
        </p:spPr>
      </p:pic>
      <p:sp>
        <p:nvSpPr>
          <p:cNvPr id="8" name="Rectângulo 7"/>
          <p:cNvSpPr/>
          <p:nvPr/>
        </p:nvSpPr>
        <p:spPr>
          <a:xfrm>
            <a:off x="428596" y="5857892"/>
            <a:ext cx="8072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rgbClr val="FFFFE7"/>
                </a:solidFill>
              </a:rPr>
              <a:t>Exemplos de E-paper, vidro inteligente e interface touchscreen 3D.</a:t>
            </a:r>
            <a:endParaRPr lang="pt-BR" b="1" dirty="0">
              <a:solidFill>
                <a:srgbClr val="FFFFE7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8000" dirty="0" smtClean="0"/>
              <a:t>Os Computadores </a:t>
            </a:r>
            <a:endParaRPr lang="pt-PT" sz="8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1" y="1500174"/>
            <a:ext cx="435768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dirty="0" smtClean="0">
                <a:latin typeface="Helvetica 45 Light" pitchFamily="34" charset="0"/>
              </a:rPr>
              <a:t>Os computadores estão presentes no dia-a-dia em nossas vidas. Não são apenas os PCs domésticos, mas também muitos outros objetos utilizam suas funcionalidades, como telemóveis, carros, microondas, etc. </a:t>
            </a:r>
          </a:p>
          <a:p>
            <a:pPr algn="r">
              <a:spcBef>
                <a:spcPct val="50000"/>
              </a:spcBef>
            </a:pPr>
            <a:r>
              <a:rPr lang="pt-BR" sz="2400" dirty="0" smtClean="0">
                <a:latin typeface="Helvetica 45 Light" pitchFamily="34" charset="0"/>
              </a:rPr>
              <a:t>Hoje é quase impossível aceder à nossa sociedade sem a tecnologia dos computadores</a:t>
            </a:r>
            <a:endParaRPr lang="pt-PT" sz="2400" dirty="0"/>
          </a:p>
        </p:txBody>
      </p:sp>
      <p:pic>
        <p:nvPicPr>
          <p:cNvPr id="4" name="Picture 9" descr="ut"/>
          <p:cNvPicPr>
            <a:picLocks noChangeAspect="1" noChangeArrowheads="1"/>
          </p:cNvPicPr>
          <p:nvPr/>
        </p:nvPicPr>
        <p:blipFill>
          <a:blip r:embed="rId2" cstate="print"/>
          <a:srcRect t="5000" b="21889"/>
          <a:stretch>
            <a:fillRect/>
          </a:stretch>
        </p:blipFill>
        <p:spPr bwMode="auto">
          <a:xfrm>
            <a:off x="5000628" y="1357298"/>
            <a:ext cx="3810000" cy="2874968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4714876" y="5357826"/>
            <a:ext cx="4198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5400" dirty="0" smtClean="0"/>
              <a:t>Começando…</a:t>
            </a:r>
            <a:endParaRPr lang="pt-PT" sz="5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42864"/>
            <a:ext cx="8229600" cy="1585938"/>
          </a:xfrm>
        </p:spPr>
        <p:txBody>
          <a:bodyPr>
            <a:noAutofit/>
          </a:bodyPr>
          <a:lstStyle/>
          <a:p>
            <a:r>
              <a:rPr lang="pt-BR" sz="8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1944: </a:t>
            </a:r>
            <a:r>
              <a:rPr lang="pt-BR" sz="8000" dirty="0" smtClean="0">
                <a:solidFill>
                  <a:srgbClr val="FFFFE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ENIAC</a:t>
            </a:r>
            <a:r>
              <a:rPr lang="pt-BR" sz="4400" dirty="0" smtClean="0">
                <a:solidFill>
                  <a:srgbClr val="FFFFE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t-BR" sz="4400" dirty="0" smtClean="0">
                <a:solidFill>
                  <a:srgbClr val="FFFFE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pt-PT" dirty="0"/>
          </a:p>
        </p:txBody>
      </p:sp>
      <p:sp>
        <p:nvSpPr>
          <p:cNvPr id="3" name="CaixaDeTexto 2"/>
          <p:cNvSpPr txBox="1"/>
          <p:nvPr/>
        </p:nvSpPr>
        <p:spPr>
          <a:xfrm>
            <a:off x="642909" y="1357298"/>
            <a:ext cx="82868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Helvetica 45 Light" pitchFamily="34" charset="0"/>
              </a:rPr>
              <a:t>O ENIAC (sigla em inglês que significa “Computador Eletrônico de Integração Numérica”), criado por J. Maulchy &amp; J. Eckert, foi o mais bem sucedido dos computadores a primeiro entrar em operação. Algumas curiosidades sobre o ENIAC:</a:t>
            </a:r>
          </a:p>
          <a:p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4714877" y="2500306"/>
            <a:ext cx="41434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pt-BR" dirty="0" smtClean="0">
                <a:solidFill>
                  <a:srgbClr val="FFFFE7"/>
                </a:solidFill>
                <a:latin typeface="Helvetica 45 Light" pitchFamily="34" charset="0"/>
              </a:rPr>
              <a:t> Custou aproximadamente 5 milhões de dólares e possuía 18.000 válvulas;</a:t>
            </a:r>
          </a:p>
          <a:p>
            <a:endParaRPr lang="pt-BR" dirty="0" smtClean="0">
              <a:solidFill>
                <a:srgbClr val="FFFFE7"/>
              </a:solidFill>
              <a:latin typeface="Helvetica 45 Light" pitchFamily="34" charset="0"/>
            </a:endParaRPr>
          </a:p>
          <a:p>
            <a:r>
              <a:rPr lang="pt-BR" dirty="0" smtClean="0">
                <a:solidFill>
                  <a:srgbClr val="FFFFE7"/>
                </a:solidFill>
                <a:latin typeface="Helvetica 45 Light" pitchFamily="34" charset="0"/>
              </a:rPr>
              <a:t>- Pesava</a:t>
            </a:r>
            <a:r>
              <a:rPr lang="pt-BR" dirty="0" smtClean="0">
                <a:solidFill>
                  <a:srgbClr val="FFFFE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 45 Light" pitchFamily="34" charset="0"/>
              </a:rPr>
              <a:t> 33 </a:t>
            </a:r>
            <a:r>
              <a:rPr lang="pt-BR" dirty="0" smtClean="0">
                <a:solidFill>
                  <a:srgbClr val="FFFFE7"/>
                </a:solidFill>
                <a:latin typeface="Helvetica 45 Light" pitchFamily="34" charset="0"/>
              </a:rPr>
              <a:t> toneladas e ocupava uma área de </a:t>
            </a:r>
            <a:r>
              <a:rPr lang="pt-BR" dirty="0" smtClean="0">
                <a:solidFill>
                  <a:srgbClr val="FFFFE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 45 Light" pitchFamily="34" charset="0"/>
              </a:rPr>
              <a:t>212m²</a:t>
            </a:r>
            <a:r>
              <a:rPr lang="pt-BR" dirty="0" smtClean="0">
                <a:solidFill>
                  <a:srgbClr val="FFFFE7"/>
                </a:solidFill>
                <a:latin typeface="Helvetica 45 Light" pitchFamily="34" charset="0"/>
              </a:rPr>
              <a:t>;</a:t>
            </a:r>
          </a:p>
          <a:p>
            <a:endParaRPr lang="pt-BR" dirty="0" smtClean="0">
              <a:solidFill>
                <a:srgbClr val="FFFFE7"/>
              </a:solidFill>
              <a:latin typeface="Helvetica 45 Light" pitchFamily="34" charset="0"/>
            </a:endParaRPr>
          </a:p>
          <a:p>
            <a:pPr>
              <a:buFontTx/>
              <a:buChar char="-"/>
            </a:pPr>
            <a:r>
              <a:rPr lang="pt-BR" dirty="0" smtClean="0">
                <a:solidFill>
                  <a:srgbClr val="FFFFE7"/>
                </a:solidFill>
                <a:latin typeface="Helvetica 45 Light" pitchFamily="34" charset="0"/>
              </a:rPr>
              <a:t> Os problemas eram passados para o computador através de </a:t>
            </a:r>
          </a:p>
          <a:p>
            <a:r>
              <a:rPr lang="pt-BR" dirty="0" smtClean="0">
                <a:solidFill>
                  <a:srgbClr val="FFFFE7"/>
                </a:solidFill>
                <a:latin typeface="Helvetica 45 Light" pitchFamily="34" charset="0"/>
              </a:rPr>
              <a:t>pequenas placas furadas;</a:t>
            </a:r>
          </a:p>
          <a:p>
            <a:endParaRPr lang="pt-BR" dirty="0" smtClean="0">
              <a:solidFill>
                <a:srgbClr val="FFFFE7"/>
              </a:solidFill>
              <a:latin typeface="Helvetica 45 Light" pitchFamily="34" charset="0"/>
            </a:endParaRPr>
          </a:p>
          <a:p>
            <a:r>
              <a:rPr lang="pt-BR" dirty="0" smtClean="0">
                <a:solidFill>
                  <a:srgbClr val="FFFFE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 45 Light" pitchFamily="34" charset="0"/>
              </a:rPr>
              <a:t>- Tinha a capacidade de processamento de uma calculadora de bolso moderna.</a:t>
            </a:r>
          </a:p>
          <a:p>
            <a:endParaRPr lang="pt-PT" dirty="0"/>
          </a:p>
        </p:txBody>
      </p:sp>
      <p:pic>
        <p:nvPicPr>
          <p:cNvPr id="5" name="Picture 7" descr="Image:Enia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2571744"/>
            <a:ext cx="4175125" cy="3929090"/>
          </a:xfrm>
          <a:prstGeom prst="rect">
            <a:avLst/>
          </a:prstGeom>
          <a:noFill/>
          <a:ln w="57150">
            <a:solidFill>
              <a:srgbClr val="FFFFE7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19278"/>
          </a:xfrm>
        </p:spPr>
        <p:txBody>
          <a:bodyPr>
            <a:normAutofit/>
          </a:bodyPr>
          <a:lstStyle/>
          <a:p>
            <a:r>
              <a:rPr lang="pt-BR" sz="7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1964: </a:t>
            </a:r>
            <a:r>
              <a:rPr lang="pt-BR" sz="7200" dirty="0" smtClean="0">
                <a:solidFill>
                  <a:srgbClr val="FFFFE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SYSTEM/360</a:t>
            </a:r>
            <a:r>
              <a:rPr lang="pt-BR" sz="4400" dirty="0" smtClean="0">
                <a:solidFill>
                  <a:srgbClr val="FFFFE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t-BR" sz="4400" dirty="0" smtClean="0">
                <a:solidFill>
                  <a:srgbClr val="FFFFE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pt-PT" dirty="0"/>
          </a:p>
        </p:txBody>
      </p:sp>
      <p:sp>
        <p:nvSpPr>
          <p:cNvPr id="3" name="Rectângulo 2"/>
          <p:cNvSpPr/>
          <p:nvPr/>
        </p:nvSpPr>
        <p:spPr>
          <a:xfrm>
            <a:off x="357158" y="1500174"/>
            <a:ext cx="8572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latin typeface="Helvetica 45 Light" pitchFamily="34" charset="0"/>
              </a:rPr>
              <a:t>Com a utilização de transístores no lugar das válvulas, foi possível diminuir o tamanho dos computadores e aumentar sua confiabilidade, tornando-os acessíveis a um maior número de pessoas</a:t>
            </a:r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4929190" y="2643182"/>
            <a:ext cx="378621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rgbClr val="FFFFE7"/>
                </a:solidFill>
                <a:latin typeface="Helvetica 45 Light" pitchFamily="34" charset="0"/>
              </a:rPr>
              <a:t>Um dos maiores sucessos de venda da história da tecnologia, o System/360 foi o primeiro computador de uso comercial do mundo. Pesando “apenas” 400 quilos, sua configuração original vinha com 7 megas de memória física e 128 kb de memória RAM.</a:t>
            </a:r>
          </a:p>
          <a:p>
            <a:endParaRPr lang="pt-PT" dirty="0"/>
          </a:p>
        </p:txBody>
      </p:sp>
      <p:pic>
        <p:nvPicPr>
          <p:cNvPr id="5" name="Picture 9" descr="Image:IBM360-65-1.corestor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2" y="2492375"/>
            <a:ext cx="4318001" cy="4130675"/>
          </a:xfrm>
          <a:prstGeom prst="rect">
            <a:avLst/>
          </a:prstGeom>
          <a:noFill/>
          <a:ln w="44450">
            <a:solidFill>
              <a:srgbClr val="FFFFE7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76402"/>
          </a:xfrm>
        </p:spPr>
        <p:txBody>
          <a:bodyPr>
            <a:normAutofit fontScale="90000"/>
          </a:bodyPr>
          <a:lstStyle/>
          <a:p>
            <a:r>
              <a:rPr lang="pt-BR" sz="89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1971: </a:t>
            </a:r>
            <a:r>
              <a:rPr lang="pt-BR" sz="8900" dirty="0" smtClean="0">
                <a:solidFill>
                  <a:srgbClr val="FFFFE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INTEL 4004</a:t>
            </a:r>
            <a:r>
              <a:rPr lang="pt-BR" sz="4400" dirty="0" smtClean="0">
                <a:solidFill>
                  <a:srgbClr val="FFFFE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t-BR" sz="4400" dirty="0" smtClean="0">
                <a:solidFill>
                  <a:srgbClr val="FFFFE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pt-PT" dirty="0"/>
          </a:p>
        </p:txBody>
      </p:sp>
      <p:sp>
        <p:nvSpPr>
          <p:cNvPr id="3" name="Rectângulo 2"/>
          <p:cNvSpPr/>
          <p:nvPr/>
        </p:nvSpPr>
        <p:spPr>
          <a:xfrm>
            <a:off x="0" y="1428737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 smtClean="0"/>
              <a:t>O Intel 4004, o primeiro microprocessador do mundo, foi inicialmente criado para operar uma calculadora da empresa japonesa Busicom. Contudo, os dirigentes da Intel perceberam que aquele microprocessador poderia realizar muito mais funções, e empregaram uma evolução do 4004 para o desenvolvimento do primeiro computador pessoal, o ALTAIR 8800.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357818" y="2857496"/>
            <a:ext cx="342902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FFFFE7"/>
                </a:solidFill>
              </a:rPr>
              <a:t>O chip 4004 e o computador ALTAIR, com processador Intel 8080, </a:t>
            </a:r>
            <a:r>
              <a:rPr lang="pt-BR" sz="2800" b="1" dirty="0" smtClean="0">
                <a:solidFill>
                  <a:srgbClr val="FFFFE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40 vezes</a:t>
            </a:r>
            <a:r>
              <a:rPr lang="pt-BR" sz="2800" b="1" dirty="0" smtClean="0">
                <a:solidFill>
                  <a:srgbClr val="FFFFE7"/>
                </a:solidFill>
              </a:rPr>
              <a:t> mais rápido que o ENIAC.</a:t>
            </a:r>
          </a:p>
          <a:p>
            <a:endParaRPr lang="pt-PT" dirty="0"/>
          </a:p>
        </p:txBody>
      </p:sp>
      <p:pic>
        <p:nvPicPr>
          <p:cNvPr id="5" name="Picture 7" descr="800px-Altair88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928935"/>
            <a:ext cx="5005418" cy="3700466"/>
          </a:xfrm>
          <a:prstGeom prst="rect">
            <a:avLst/>
          </a:prstGeom>
          <a:noFill/>
          <a:ln w="53975">
            <a:solidFill>
              <a:srgbClr val="FFFFE7"/>
            </a:solidFill>
            <a:miter lim="800000"/>
            <a:headEnd/>
            <a:tailEnd/>
          </a:ln>
        </p:spPr>
      </p:pic>
      <p:pic>
        <p:nvPicPr>
          <p:cNvPr id="6" name="Picture 8" descr="250px-Intel_40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928935"/>
            <a:ext cx="1765330" cy="1357321"/>
          </a:xfrm>
          <a:prstGeom prst="rect">
            <a:avLst/>
          </a:prstGeom>
          <a:noFill/>
          <a:ln w="44450">
            <a:solidFill>
              <a:srgbClr val="FFFFE7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62088"/>
          </a:xfrm>
        </p:spPr>
        <p:txBody>
          <a:bodyPr>
            <a:normAutofit fontScale="90000"/>
          </a:bodyPr>
          <a:lstStyle/>
          <a:p>
            <a:r>
              <a:rPr lang="pt-BR" sz="73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1977: </a:t>
            </a:r>
            <a:r>
              <a:rPr lang="pt-BR" sz="7300" dirty="0" smtClean="0">
                <a:solidFill>
                  <a:srgbClr val="FFFFE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</a:t>
            </a:r>
            <a:r>
              <a:rPr lang="pt-BR" sz="73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pt-BR" sz="7300" dirty="0" smtClean="0">
                <a:solidFill>
                  <a:srgbClr val="FFFFE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Apple II</a:t>
            </a:r>
            <a:r>
              <a:rPr lang="pt-BR" sz="4400" dirty="0" smtClean="0">
                <a:solidFill>
                  <a:srgbClr val="FFFFE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pt-BR" sz="4400" dirty="0" smtClean="0">
                <a:solidFill>
                  <a:srgbClr val="FFFFE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pt-PT" dirty="0"/>
          </a:p>
        </p:txBody>
      </p:sp>
      <p:sp>
        <p:nvSpPr>
          <p:cNvPr id="3" name="CaixaDeTexto 2"/>
          <p:cNvSpPr txBox="1"/>
          <p:nvPr/>
        </p:nvSpPr>
        <p:spPr>
          <a:xfrm>
            <a:off x="357158" y="1285860"/>
            <a:ext cx="4214841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dirty="0" smtClean="0">
                <a:latin typeface="Arial" charset="0"/>
              </a:rPr>
              <a:t>A recém-criada Apple Computers lança, em 1977, o primeiro computador doméstico de sucesso: o Apple II, sucessor do menos afortunado Apple I. Parecendo mais um eletrodoméstico que um computador, o Apple II deu inicio a revolução dos computadores domésticos e  consquistou um significativo número de usuários, dando origem outras linhas de PCs que se seguiriam.</a:t>
            </a:r>
          </a:p>
          <a:p>
            <a:pPr>
              <a:spcBef>
                <a:spcPct val="50000"/>
              </a:spcBef>
              <a:defRPr/>
            </a:pPr>
            <a:r>
              <a:rPr lang="pt-BR" b="1" dirty="0" smtClean="0">
                <a:solidFill>
                  <a:srgbClr val="FFFFE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Com um processador MOS de baixo custo, desenvolvido pelo mesmo time que criara processadores para a Motorola, o Apple II conseguiu ser mais rápido e mais baratos que seus concorrentes na época.</a:t>
            </a:r>
          </a:p>
          <a:p>
            <a:endParaRPr lang="pt-PT" dirty="0"/>
          </a:p>
        </p:txBody>
      </p:sp>
      <p:pic>
        <p:nvPicPr>
          <p:cNvPr id="4" name="Picture 6" descr="450px-Apple-I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285861"/>
            <a:ext cx="4143403" cy="5121290"/>
          </a:xfrm>
          <a:prstGeom prst="rect">
            <a:avLst/>
          </a:prstGeom>
          <a:noFill/>
          <a:ln w="57150">
            <a:solidFill>
              <a:srgbClr val="FFFFE7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847840"/>
          </a:xfrm>
        </p:spPr>
        <p:txBody>
          <a:bodyPr>
            <a:normAutofit fontScale="90000"/>
          </a:bodyPr>
          <a:lstStyle/>
          <a:p>
            <a:r>
              <a:rPr lang="pt-BR" sz="89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1978: </a:t>
            </a:r>
            <a:r>
              <a:rPr lang="pt-BR" sz="8900" dirty="0" smtClean="0">
                <a:solidFill>
                  <a:srgbClr val="FFFFE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Os</a:t>
            </a:r>
            <a:r>
              <a:rPr lang="pt-BR" sz="89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8900" dirty="0" smtClean="0">
                <a:solidFill>
                  <a:srgbClr val="FFFFE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X86</a:t>
            </a:r>
            <a:r>
              <a:rPr lang="pt-BR" sz="4400" dirty="0" smtClean="0">
                <a:solidFill>
                  <a:srgbClr val="FFFFE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t-BR" sz="4400" dirty="0" smtClean="0">
                <a:solidFill>
                  <a:srgbClr val="FFFFE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pt-PT" dirty="0"/>
          </a:p>
        </p:txBody>
      </p:sp>
      <p:sp>
        <p:nvSpPr>
          <p:cNvPr id="3" name="Rectângulo 2"/>
          <p:cNvSpPr/>
          <p:nvPr/>
        </p:nvSpPr>
        <p:spPr>
          <a:xfrm>
            <a:off x="0" y="1428736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 smtClean="0"/>
              <a:t>Também desenvolvido pela pioneira Intel, a evolução do 8080, </a:t>
            </a:r>
            <a:r>
              <a:rPr lang="pt-B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 Intel 8086</a:t>
            </a:r>
            <a:r>
              <a:rPr lang="pt-BR" dirty="0" smtClean="0"/>
              <a:t>, deu origem a uma das mais populares linhas de computadores domésticos, os X86, empregados nos primeiros PCs IBM. Foram os chips da linha X86 que popularizaram os computadores domésticos como o IBM PC - XT.</a:t>
            </a:r>
            <a:endParaRPr lang="pt-BR" dirty="0"/>
          </a:p>
        </p:txBody>
      </p:sp>
      <p:sp>
        <p:nvSpPr>
          <p:cNvPr id="4" name="Rectângulo 3"/>
          <p:cNvSpPr/>
          <p:nvPr/>
        </p:nvSpPr>
        <p:spPr>
          <a:xfrm>
            <a:off x="0" y="621508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 smtClean="0">
                <a:solidFill>
                  <a:srgbClr val="FFFFE7"/>
                </a:solidFill>
              </a:rPr>
              <a:t>O IBM XT, um dos primeiros computadores com suporte a interface gráfica.</a:t>
            </a:r>
            <a:endParaRPr lang="pt-BR" b="1" dirty="0">
              <a:solidFill>
                <a:srgbClr val="FFFFE7"/>
              </a:solidFill>
            </a:endParaRPr>
          </a:p>
        </p:txBody>
      </p:sp>
      <p:pic>
        <p:nvPicPr>
          <p:cNvPr id="5" name="Picture 7" descr="IBM_PC_5150_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674938"/>
            <a:ext cx="8501122" cy="3346450"/>
          </a:xfrm>
          <a:prstGeom prst="rect">
            <a:avLst/>
          </a:prstGeom>
          <a:noFill/>
          <a:ln w="50800">
            <a:solidFill>
              <a:srgbClr val="FFFFE7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62088"/>
          </a:xfrm>
        </p:spPr>
        <p:txBody>
          <a:bodyPr>
            <a:normAutofit fontScale="90000"/>
          </a:bodyPr>
          <a:lstStyle/>
          <a:p>
            <a:r>
              <a:rPr lang="pt-BR" sz="73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 Lt BT" pitchFamily="34" charset="0"/>
              </a:rPr>
              <a:t>1991: </a:t>
            </a:r>
            <a:r>
              <a:rPr lang="pt-BR" sz="7300" dirty="0" smtClean="0">
                <a:solidFill>
                  <a:srgbClr val="FFFFE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 Lt BT" pitchFamily="34" charset="0"/>
              </a:rPr>
              <a:t>O POWER PC</a:t>
            </a:r>
            <a:r>
              <a:rPr lang="pt-BR" sz="4400" dirty="0" smtClean="0">
                <a:solidFill>
                  <a:srgbClr val="FFFFE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 Lt BT" pitchFamily="34" charset="0"/>
              </a:rPr>
              <a:t/>
            </a:r>
            <a:br>
              <a:rPr lang="pt-BR" sz="4400" dirty="0" smtClean="0">
                <a:solidFill>
                  <a:srgbClr val="FFFFE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 Lt BT" pitchFamily="34" charset="0"/>
              </a:rPr>
            </a:br>
            <a:endParaRPr lang="pt-PT" dirty="0"/>
          </a:p>
        </p:txBody>
      </p:sp>
      <p:sp>
        <p:nvSpPr>
          <p:cNvPr id="3" name="CaixaDeTexto 2"/>
          <p:cNvSpPr txBox="1"/>
          <p:nvPr/>
        </p:nvSpPr>
        <p:spPr>
          <a:xfrm>
            <a:off x="0" y="107154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Fruto de uma aliança entre Apple, IBM e Motorola, o chip PowerPC foi lançado como uma evolução dos processadores X86. Seu desempenho superior, contudo, não foi suficiente para parar o crescimento de seu maior concorrente no mercado. </a:t>
            </a:r>
          </a:p>
          <a:p>
            <a:endParaRPr lang="pt-PT" dirty="0"/>
          </a:p>
        </p:txBody>
      </p:sp>
      <p:sp>
        <p:nvSpPr>
          <p:cNvPr id="4" name="Rectângulo 3"/>
          <p:cNvSpPr/>
          <p:nvPr/>
        </p:nvSpPr>
        <p:spPr>
          <a:xfrm>
            <a:off x="4929190" y="2274838"/>
            <a:ext cx="421481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b="1" dirty="0" smtClean="0">
                <a:solidFill>
                  <a:srgbClr val="FFFFE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arquitetura de processamento do PowerPC era utilizada como padrão pela Apple até o G5, mas a empresa descontinuou o uso em favor dos processadores Core Duo da Intel. Desde o princípio de 2006, todos os computadores Apple já vêm com este processador de fábrica.</a:t>
            </a:r>
            <a:endParaRPr lang="pt-BR" sz="2400" b="1" dirty="0">
              <a:solidFill>
                <a:srgbClr val="FFFFE7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" name="Picture 8" descr="800px-Power_Mac_6100_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473" y="2357430"/>
            <a:ext cx="4696890" cy="4286280"/>
          </a:xfrm>
          <a:prstGeom prst="rect">
            <a:avLst/>
          </a:prstGeom>
          <a:noFill/>
          <a:ln w="57150">
            <a:solidFill>
              <a:srgbClr val="FFFFE7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062154"/>
          </a:xfrm>
        </p:spPr>
        <p:txBody>
          <a:bodyPr>
            <a:noAutofit/>
          </a:bodyPr>
          <a:lstStyle/>
          <a:p>
            <a:pPr algn="ctr"/>
            <a:r>
              <a:rPr lang="pt-BR" sz="6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1993-2006: </a:t>
            </a:r>
            <a:r>
              <a:rPr lang="pt-BR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PENTIUM</a:t>
            </a:r>
            <a:br>
              <a:rPr lang="pt-BR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pt-PT" sz="66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357158" y="1142984"/>
            <a:ext cx="83582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 586, renomeado de Intel Pentium, foi o primeiro computador com suporte multimídia integral. Associado a sistemas operacionais como o Windows 95, era capaz de reproduzir músicas e exibir vídeos. Com o surgimento da Internet como a conhecemos hoje, em 1991, o Pentium tornou-se o principal motor de acesso ao conhecimento e entretenimento da década.</a:t>
            </a:r>
          </a:p>
          <a:p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5357818" y="3071810"/>
            <a:ext cx="33575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i="1" dirty="0" smtClean="0">
                <a:solidFill>
                  <a:srgbClr val="FFFFE7"/>
                </a:solidFill>
              </a:rPr>
              <a:t>Foi com a chegada do Pentium que os computadores tornaram-se itens comuns nas casas de todo o mundo. Estima-se que mais de 150 milhões de computadores em todo o mundo utilizem processadores Pentium.</a:t>
            </a:r>
          </a:p>
          <a:p>
            <a:endParaRPr lang="pt-PT" dirty="0"/>
          </a:p>
        </p:txBody>
      </p:sp>
      <p:pic>
        <p:nvPicPr>
          <p:cNvPr id="5" name="Picture 9" descr="ComputerScre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742498"/>
            <a:ext cx="4746629" cy="3904366"/>
          </a:xfrm>
          <a:prstGeom prst="rect">
            <a:avLst/>
          </a:prstGeom>
          <a:noFill/>
          <a:ln w="57150">
            <a:solidFill>
              <a:srgbClr val="FFFFE7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139</TotalTime>
  <Words>867</Words>
  <Application>Microsoft Office PowerPoint</Application>
  <PresentationFormat>Apresentação no Ecrã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11</vt:i4>
      </vt:variant>
    </vt:vector>
  </HeadingPairs>
  <TitlesOfParts>
    <vt:vector size="12" baseType="lpstr">
      <vt:lpstr>Papel</vt:lpstr>
      <vt:lpstr>Apresentação do PowerPoint</vt:lpstr>
      <vt:lpstr>Os Computadores </vt:lpstr>
      <vt:lpstr>1944: ENIAC </vt:lpstr>
      <vt:lpstr>1964: SYSTEM/360 </vt:lpstr>
      <vt:lpstr>1971: INTEL 4004 </vt:lpstr>
      <vt:lpstr>1977: O Apple II </vt:lpstr>
      <vt:lpstr>1978: Os X86 </vt:lpstr>
      <vt:lpstr>1991: O POWER PC </vt:lpstr>
      <vt:lpstr>1993-2006: PENTIUM </vt:lpstr>
      <vt:lpstr>2007: O DUAL-CORE </vt:lpstr>
      <vt:lpstr>O FUTURO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Bruno</dc:creator>
  <cp:lastModifiedBy>Bruno Ponces</cp:lastModifiedBy>
  <cp:revision>18</cp:revision>
  <dcterms:created xsi:type="dcterms:W3CDTF">2010-02-19T21:19:57Z</dcterms:created>
  <dcterms:modified xsi:type="dcterms:W3CDTF">2012-12-04T21:03:21Z</dcterms:modified>
</cp:coreProperties>
</file>